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5"/>
  </p:handoutMasterIdLst>
  <p:sldIdLst>
    <p:sldId id="439" r:id="rId3"/>
    <p:sldId id="514" r:id="rId4"/>
    <p:sldId id="544" r:id="rId5"/>
    <p:sldId id="527" r:id="rId6"/>
    <p:sldId id="528" r:id="rId8"/>
    <p:sldId id="529" r:id="rId9"/>
    <p:sldId id="530" r:id="rId10"/>
    <p:sldId id="531" r:id="rId11"/>
    <p:sldId id="532" r:id="rId12"/>
    <p:sldId id="533" r:id="rId13"/>
    <p:sldId id="534" r:id="rId14"/>
    <p:sldId id="535" r:id="rId15"/>
    <p:sldId id="536" r:id="rId16"/>
    <p:sldId id="467" r:id="rId17"/>
    <p:sldId id="468" r:id="rId18"/>
    <p:sldId id="469"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92" r:id="rId32"/>
    <p:sldId id="493" r:id="rId33"/>
    <p:sldId id="494" r:id="rId34"/>
  </p:sldIdLst>
  <p:sldSz cx="9144000" cy="6858000" type="screen4x3"/>
  <p:notesSz cx="6889750" cy="10018395"/>
  <p:custDataLst>
    <p:tags r:id="rId39"/>
  </p:custDataLst>
  <p:defaultTex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523" userDrawn="1">
          <p15:clr>
            <a:srgbClr val="A4A3A4"/>
          </p15:clr>
        </p15:guide>
        <p15:guide id="2" pos="50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274D"/>
    <a:srgbClr val="FFFF00"/>
    <a:srgbClr val="FFFF66"/>
    <a:srgbClr val="003E9A"/>
    <a:srgbClr val="0000FF"/>
    <a:srgbClr val="800000"/>
    <a:srgbClr val="FFCC99"/>
    <a:srgbClr val="CC6600"/>
    <a:srgbClr val="00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196" autoAdjust="0"/>
  </p:normalViewPr>
  <p:slideViewPr>
    <p:cSldViewPr showGuides="1">
      <p:cViewPr varScale="1">
        <p:scale>
          <a:sx n="81" d="100"/>
          <a:sy n="81" d="100"/>
        </p:scale>
        <p:origin x="1339" y="48"/>
      </p:cViewPr>
      <p:guideLst>
        <p:guide orient="horz" pos="2523"/>
        <p:guide pos="50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60" d="100"/>
          <a:sy n="60" d="100"/>
        </p:scale>
        <p:origin x="-1764" y="-84"/>
      </p:cViewPr>
      <p:guideLst>
        <p:guide orient="horz" pos="3112"/>
        <p:guide pos="217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4" Type="http://schemas.openxmlformats.org/officeDocument/2006/relationships/image" Target="../media/image5.emf"/><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4" Type="http://schemas.openxmlformats.org/officeDocument/2006/relationships/image" Target="../media/image83.emf"/><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93.emf"/><Relationship Id="rId8" Type="http://schemas.openxmlformats.org/officeDocument/2006/relationships/image" Target="../media/image92.emf"/><Relationship Id="rId7" Type="http://schemas.openxmlformats.org/officeDocument/2006/relationships/image" Target="../media/image91.emf"/><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 Id="rId3" Type="http://schemas.openxmlformats.org/officeDocument/2006/relationships/image" Target="../media/image87.emf"/><Relationship Id="rId2" Type="http://schemas.openxmlformats.org/officeDocument/2006/relationships/image" Target="../media/image86.emf"/><Relationship Id="rId11" Type="http://schemas.openxmlformats.org/officeDocument/2006/relationships/image" Target="../media/image95.emf"/><Relationship Id="rId10" Type="http://schemas.openxmlformats.org/officeDocument/2006/relationships/image" Target="../media/image94.emf"/><Relationship Id="rId1" Type="http://schemas.openxmlformats.org/officeDocument/2006/relationships/image" Target="../media/image8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image" Target="../media/image17.emf"/><Relationship Id="rId7" Type="http://schemas.openxmlformats.org/officeDocument/2006/relationships/image" Target="../media/image16.emf"/><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 Id="rId3" Type="http://schemas.openxmlformats.org/officeDocument/2006/relationships/image" Target="../media/image12.emf"/><Relationship Id="rId2" Type="http://schemas.openxmlformats.org/officeDocument/2006/relationships/image" Target="../media/image10.emf"/><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5.emf"/><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7.emf"/><Relationship Id="rId7" Type="http://schemas.openxmlformats.org/officeDocument/2006/relationships/image" Target="../media/image36.emf"/><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7.emf"/><Relationship Id="rId7" Type="http://schemas.openxmlformats.org/officeDocument/2006/relationships/image" Target="../media/image46.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1.emf"/><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s>
</file>

<file path=ppt/drawings/_rels/vmlDrawing8.vml.rels><?xml version="1.0" encoding="UTF-8" standalone="yes"?>
<Relationships xmlns="http://schemas.openxmlformats.org/package/2006/relationships"><Relationship Id="rId7" Type="http://schemas.openxmlformats.org/officeDocument/2006/relationships/image" Target="../media/image54.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63.emf"/><Relationship Id="rId8" Type="http://schemas.openxmlformats.org/officeDocument/2006/relationships/image" Target="../media/image62.emf"/><Relationship Id="rId7" Type="http://schemas.openxmlformats.org/officeDocument/2006/relationships/image" Target="../media/image61.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 Id="rId3" Type="http://schemas.openxmlformats.org/officeDocument/2006/relationships/image" Target="../media/image57.emf"/><Relationship Id="rId25" Type="http://schemas.openxmlformats.org/officeDocument/2006/relationships/image" Target="../media/image79.emf"/><Relationship Id="rId24" Type="http://schemas.openxmlformats.org/officeDocument/2006/relationships/image" Target="../media/image78.emf"/><Relationship Id="rId23" Type="http://schemas.openxmlformats.org/officeDocument/2006/relationships/image" Target="../media/image77.emf"/><Relationship Id="rId22" Type="http://schemas.openxmlformats.org/officeDocument/2006/relationships/image" Target="../media/image76.emf"/><Relationship Id="rId21" Type="http://schemas.openxmlformats.org/officeDocument/2006/relationships/image" Target="../media/image75.emf"/><Relationship Id="rId20" Type="http://schemas.openxmlformats.org/officeDocument/2006/relationships/image" Target="../media/image74.emf"/><Relationship Id="rId2" Type="http://schemas.openxmlformats.org/officeDocument/2006/relationships/image" Target="../media/image56.emf"/><Relationship Id="rId19" Type="http://schemas.openxmlformats.org/officeDocument/2006/relationships/image" Target="../media/image73.emf"/><Relationship Id="rId18" Type="http://schemas.openxmlformats.org/officeDocument/2006/relationships/image" Target="../media/image72.emf"/><Relationship Id="rId17" Type="http://schemas.openxmlformats.org/officeDocument/2006/relationships/image" Target="../media/image71.emf"/><Relationship Id="rId16" Type="http://schemas.openxmlformats.org/officeDocument/2006/relationships/image" Target="../media/image70.emf"/><Relationship Id="rId15" Type="http://schemas.openxmlformats.org/officeDocument/2006/relationships/image" Target="../media/image69.emf"/><Relationship Id="rId14" Type="http://schemas.openxmlformats.org/officeDocument/2006/relationships/image" Target="../media/image68.emf"/><Relationship Id="rId13" Type="http://schemas.openxmlformats.org/officeDocument/2006/relationships/image" Target="../media/image67.emf"/><Relationship Id="rId12" Type="http://schemas.openxmlformats.org/officeDocument/2006/relationships/image" Target="../media/image66.emf"/><Relationship Id="rId11" Type="http://schemas.openxmlformats.org/officeDocument/2006/relationships/image" Target="../media/image65.emf"/><Relationship Id="rId10" Type="http://schemas.openxmlformats.org/officeDocument/2006/relationships/image" Target="../media/image64.emf"/><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2"/>
            <a:ext cx="2986309" cy="501417"/>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lvl1pPr>
          </a:lstStyle>
          <a:p>
            <a:pPr>
              <a:defRPr/>
            </a:pPr>
            <a:endParaRPr lang="en-US" altLang="zh-CN"/>
          </a:p>
        </p:txBody>
      </p:sp>
      <p:sp>
        <p:nvSpPr>
          <p:cNvPr id="132099" name="Rectangle 3"/>
          <p:cNvSpPr>
            <a:spLocks noGrp="1" noChangeArrowheads="1"/>
          </p:cNvSpPr>
          <p:nvPr>
            <p:ph type="dt" sz="quarter" idx="1"/>
          </p:nvPr>
        </p:nvSpPr>
        <p:spPr bwMode="auto">
          <a:xfrm>
            <a:off x="3903443" y="2"/>
            <a:ext cx="2986309" cy="501417"/>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132100" name="Rectangle 4"/>
          <p:cNvSpPr>
            <a:spLocks noGrp="1" noChangeArrowheads="1"/>
          </p:cNvSpPr>
          <p:nvPr>
            <p:ph type="ftr" sz="quarter" idx="2"/>
          </p:nvPr>
        </p:nvSpPr>
        <p:spPr bwMode="auto">
          <a:xfrm>
            <a:off x="0" y="9517301"/>
            <a:ext cx="2986309" cy="501415"/>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lvl1pPr>
          </a:lstStyle>
          <a:p>
            <a:pPr>
              <a:defRPr/>
            </a:pPr>
            <a:endParaRPr lang="en-US" altLang="zh-CN"/>
          </a:p>
        </p:txBody>
      </p:sp>
      <p:sp>
        <p:nvSpPr>
          <p:cNvPr id="132101" name="Rectangle 5"/>
          <p:cNvSpPr>
            <a:spLocks noGrp="1" noChangeArrowheads="1"/>
          </p:cNvSpPr>
          <p:nvPr>
            <p:ph type="sldNum" sz="quarter" idx="3"/>
          </p:nvPr>
        </p:nvSpPr>
        <p:spPr bwMode="auto">
          <a:xfrm>
            <a:off x="3903443" y="9517301"/>
            <a:ext cx="2986309" cy="50141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37FF4DE6-1985-490C-B7E0-EDBA30F6E0FB}"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2"/>
            <a:ext cx="2986309" cy="501417"/>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lvl1pPr>
          </a:lstStyle>
          <a:p>
            <a:pPr>
              <a:defRPr/>
            </a:pPr>
            <a:endParaRPr lang="en-US" altLang="zh-CN"/>
          </a:p>
        </p:txBody>
      </p:sp>
      <p:sp>
        <p:nvSpPr>
          <p:cNvPr id="148483" name="Rectangle 3"/>
          <p:cNvSpPr>
            <a:spLocks noGrp="1" noChangeArrowheads="1"/>
          </p:cNvSpPr>
          <p:nvPr>
            <p:ph type="dt" idx="1"/>
          </p:nvPr>
        </p:nvSpPr>
        <p:spPr bwMode="auto">
          <a:xfrm>
            <a:off x="3903443" y="2"/>
            <a:ext cx="2986309" cy="501417"/>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41388" y="752475"/>
            <a:ext cx="5006975" cy="375602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8485" name="Rectangle 5"/>
          <p:cNvSpPr>
            <a:spLocks noGrp="1" noChangeArrowheads="1"/>
          </p:cNvSpPr>
          <p:nvPr>
            <p:ph type="body" sz="quarter" idx="3"/>
          </p:nvPr>
        </p:nvSpPr>
        <p:spPr bwMode="auto">
          <a:xfrm>
            <a:off x="918743" y="4759452"/>
            <a:ext cx="5052269" cy="450794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48486" name="Rectangle 6"/>
          <p:cNvSpPr>
            <a:spLocks noGrp="1" noChangeArrowheads="1"/>
          </p:cNvSpPr>
          <p:nvPr>
            <p:ph type="ftr" sz="quarter" idx="4"/>
          </p:nvPr>
        </p:nvSpPr>
        <p:spPr bwMode="auto">
          <a:xfrm>
            <a:off x="0" y="9517301"/>
            <a:ext cx="2986309" cy="501415"/>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lvl1pPr>
          </a:lstStyle>
          <a:p>
            <a:pPr>
              <a:defRPr/>
            </a:pPr>
            <a:endParaRPr lang="en-US" altLang="zh-CN"/>
          </a:p>
        </p:txBody>
      </p:sp>
      <p:sp>
        <p:nvSpPr>
          <p:cNvPr id="148487" name="Rectangle 7"/>
          <p:cNvSpPr>
            <a:spLocks noGrp="1" noChangeArrowheads="1"/>
          </p:cNvSpPr>
          <p:nvPr>
            <p:ph type="sldNum" sz="quarter" idx="5"/>
          </p:nvPr>
        </p:nvSpPr>
        <p:spPr bwMode="auto">
          <a:xfrm>
            <a:off x="3903443" y="9517301"/>
            <a:ext cx="2986309" cy="50141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a:defRPr/>
            </a:pPr>
            <a:fld id="{16216DFA-5E0B-4E3C-A3A7-5CFDC691FED5}"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3901833" y="9515695"/>
            <a:ext cx="2986309" cy="50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621D46CF-4056-4AE3-8144-4B9586C85923}" type="slidenum">
              <a:rPr lang="en-US" altLang="zh-CN">
                <a:latin typeface="Arial" panose="020B0604020202020204" pitchFamily="34" charset="0"/>
              </a:rPr>
            </a:fld>
            <a:endParaRPr lang="en-US" altLang="zh-CN">
              <a:latin typeface="Arial" panose="020B0604020202020204" pitchFamily="34" charset="0"/>
            </a:endParaRPr>
          </a:p>
        </p:txBody>
      </p:sp>
      <p:sp>
        <p:nvSpPr>
          <p:cNvPr id="34818" name="Rectangle 2"/>
          <p:cNvSpPr>
            <a:spLocks noGrp="1" noRot="1" noChangeAspect="1" noChangeArrowheads="1" noTextEdit="1"/>
          </p:cNvSpPr>
          <p:nvPr>
            <p:ph type="sldImg" idx="4294967295"/>
          </p:nvPr>
        </p:nvSpPr>
        <p:spPr/>
      </p:sp>
      <p:sp>
        <p:nvSpPr>
          <p:cNvPr id="34819" name="Rectangle 3"/>
          <p:cNvSpPr>
            <a:spLocks noGrp="1" noChangeArrowheads="1"/>
          </p:cNvSpPr>
          <p:nvPr>
            <p:ph type="body" idx="4294967295"/>
          </p:nvPr>
        </p:nvSpPr>
        <p:spPr>
          <a:xfrm>
            <a:off x="688655" y="4759451"/>
            <a:ext cx="5512443" cy="4507940"/>
          </a:xfrm>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txBox="1">
            <a:spLocks noGrp="1" noChangeArrowheads="1"/>
          </p:cNvSpPr>
          <p:nvPr/>
        </p:nvSpPr>
        <p:spPr bwMode="auto">
          <a:xfrm>
            <a:off x="3901833" y="9515695"/>
            <a:ext cx="2986309" cy="501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r"/>
            <a:fld id="{810E0A8E-6E7E-4520-9B32-F76D79E78250}" type="slidenum">
              <a:rPr lang="en-US" altLang="zh-CN">
                <a:latin typeface="Arial" panose="020B0604020202020204" pitchFamily="34" charset="0"/>
              </a:rPr>
            </a:fld>
            <a:endParaRPr lang="en-US" altLang="zh-CN">
              <a:latin typeface="Arial" panose="020B0604020202020204" pitchFamily="34" charset="0"/>
            </a:endParaRPr>
          </a:p>
        </p:txBody>
      </p:sp>
      <p:sp>
        <p:nvSpPr>
          <p:cNvPr id="36866" name="Rectangle 2"/>
          <p:cNvSpPr>
            <a:spLocks noGrp="1" noRot="1" noChangeAspect="1" noChangeArrowheads="1" noTextEdit="1"/>
          </p:cNvSpPr>
          <p:nvPr>
            <p:ph type="sldImg" idx="4294967295"/>
          </p:nvPr>
        </p:nvSpPr>
        <p:spPr/>
      </p:sp>
      <p:sp>
        <p:nvSpPr>
          <p:cNvPr id="36867" name="Rectangle 3"/>
          <p:cNvSpPr>
            <a:spLocks noGrp="1" noChangeArrowheads="1"/>
          </p:cNvSpPr>
          <p:nvPr>
            <p:ph type="body" idx="4294967295"/>
          </p:nvPr>
        </p:nvSpPr>
        <p:spPr>
          <a:xfrm>
            <a:off x="688655" y="4759451"/>
            <a:ext cx="5512443" cy="450794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txBox="1">
            <a:spLocks noGrp="1" noChangeArrowheads="1"/>
          </p:cNvSpPr>
          <p:nvPr/>
        </p:nvSpPr>
        <p:spPr bwMode="auto">
          <a:xfrm>
            <a:off x="3888382" y="8526241"/>
            <a:ext cx="2975189" cy="44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5CCB7AD7-A75C-4ECB-8EB6-BE9C38E94B62}" type="slidenum">
              <a:rPr lang="en-US" altLang="zh-CN" b="0">
                <a:latin typeface="Arial" panose="020B0604020202020204" pitchFamily="34" charset="0"/>
              </a:rPr>
            </a:fld>
            <a:endParaRPr lang="en-US" altLang="zh-CN" b="0">
              <a:latin typeface="Arial" panose="020B0604020202020204" pitchFamily="34" charset="0"/>
            </a:endParaRPr>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xfrm>
            <a:off x="686819" y="4263968"/>
            <a:ext cx="5491473" cy="40403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4048537" y="7223502"/>
            <a:ext cx="3096845" cy="38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EA856B31-9924-43CD-9D99-263572265790}" type="slidenum">
              <a:rPr lang="en-US" altLang="zh-CN" b="0">
                <a:latin typeface="Arial" panose="020B0604020202020204" pitchFamily="34" charset="0"/>
              </a:rPr>
            </a:fld>
            <a:endParaRPr lang="en-US" altLang="zh-CN" b="0">
              <a:latin typeface="Arial" panose="020B0604020202020204" pitchFamily="34" charset="0"/>
            </a:endParaRPr>
          </a:p>
        </p:txBody>
      </p:sp>
      <p:sp>
        <p:nvSpPr>
          <p:cNvPr id="7171" name="Rectangle 2"/>
          <p:cNvSpPr>
            <a:spLocks noGrp="1" noRot="1" noChangeAspect="1" noChangeArrowheads="1" noTextEdit="1"/>
          </p:cNvSpPr>
          <p:nvPr>
            <p:ph type="sldImg"/>
          </p:nvPr>
        </p:nvSpPr>
        <p:spPr/>
      </p:sp>
      <p:sp>
        <p:nvSpPr>
          <p:cNvPr id="7172" name="Rectangle 3"/>
          <p:cNvSpPr>
            <a:spLocks noGrp="1" noChangeArrowheads="1"/>
          </p:cNvSpPr>
          <p:nvPr>
            <p:ph type="body" idx="1"/>
          </p:nvPr>
        </p:nvSpPr>
        <p:spPr>
          <a:xfrm>
            <a:off x="714538" y="3613446"/>
            <a:ext cx="5717846" cy="342201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showMasterSp="0">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quarter" idx="1"/>
          </p:nvPr>
        </p:nvSpPr>
        <p:spPr>
          <a:xfrm>
            <a:off x="457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4648200" y="1600200"/>
            <a:ext cx="4038600" cy="21859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457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内容占位符 5"/>
          <p:cNvSpPr>
            <a:spLocks noGrp="1"/>
          </p:cNvSpPr>
          <p:nvPr>
            <p:ph sz="quarter" idx="4"/>
          </p:nvPr>
        </p:nvSpPr>
        <p:spPr>
          <a:xfrm>
            <a:off x="4648200" y="3938588"/>
            <a:ext cx="4038600" cy="2187575"/>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182F"/>
            </a:gs>
            <a:gs pos="100000">
              <a:srgbClr val="003366"/>
            </a:gs>
          </a:gsLst>
          <a:lin ang="5400000" scaled="1"/>
        </a:gradFill>
        <a:effectLst/>
      </p:bgPr>
    </p:bg>
    <p:spTree>
      <p:nvGrpSpPr>
        <p:cNvPr id="1" name=""/>
        <p:cNvGrpSpPr/>
        <p:nvPr/>
      </p:nvGrpSpPr>
      <p:grpSpPr>
        <a:xfrm>
          <a:off x="0" y="0"/>
          <a:ext cx="0" cy="0"/>
          <a:chOff x="0" y="0"/>
          <a:chExt cx="0" cy="0"/>
        </a:xfrm>
      </p:grpSpPr>
      <p:sp>
        <p:nvSpPr>
          <p:cNvPr id="1026" name="AutoShape 7"/>
          <p:cNvSpPr>
            <a:spLocks noChangeArrowheads="1"/>
          </p:cNvSpPr>
          <p:nvPr/>
        </p:nvSpPr>
        <p:spPr bwMode="auto">
          <a:xfrm>
            <a:off x="-25400" y="0"/>
            <a:ext cx="9204325" cy="6858000"/>
          </a:xfrm>
          <a:prstGeom prst="bevel">
            <a:avLst>
              <a:gd name="adj" fmla="val 1273"/>
            </a:avLst>
          </a:prstGeom>
          <a:solidFill>
            <a:srgbClr val="006699"/>
          </a:solidFill>
          <a:ln w="9525">
            <a:solidFill>
              <a:srgbClr val="006699"/>
            </a:solidFill>
            <a:miter lim="800000"/>
          </a:ln>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1027" name="Rectangle 8"/>
          <p:cNvSpPr>
            <a:spLocks noChangeArrowheads="1"/>
          </p:cNvSpPr>
          <p:nvPr/>
        </p:nvSpPr>
        <p:spPr bwMode="auto">
          <a:xfrm>
            <a:off x="250825" y="265113"/>
            <a:ext cx="8626475" cy="6330950"/>
          </a:xfrm>
          <a:prstGeom prst="rect">
            <a:avLst/>
          </a:prstGeom>
          <a:noFill/>
          <a:ln w="12700">
            <a:solidFill>
              <a:srgbClr val="FF0000"/>
            </a:solidFill>
            <a:prstDash val="dash"/>
            <a:miter lim="800000"/>
          </a:ln>
          <a:extLst>
            <a:ext uri="{909E8E84-426E-40DD-AFC4-6F175D3DCCD1}">
              <a14:hiddenFill xmlns:a14="http://schemas.microsoft.com/office/drawing/2010/main">
                <a:solidFill>
                  <a:srgbClr val="FFFFFF"/>
                </a:solidFill>
              </a14:hiddenFill>
            </a:ext>
          </a:extLst>
        </p:spPr>
        <p:txBody>
          <a:bodyPr wrap="none" anchor="ctr"/>
          <a:lstStyle>
            <a:lvl1pPr algn="ctr">
              <a:defRPr kumimoji="1" sz="2400" b="1">
                <a:solidFill>
                  <a:schemeClr val="tx1"/>
                </a:solidFill>
                <a:latin typeface="Times New Roman" panose="02020603050405020304" pitchFamily="18" charset="0"/>
                <a:ea typeface="宋体" panose="02010600030101010101" pitchFamily="2" charset="-122"/>
              </a:defRPr>
            </a:lvl1pPr>
            <a:lvl2pPr marL="742950" indent="-285750" algn="ctr">
              <a:defRPr kumimoji="1" sz="2400" b="1">
                <a:solidFill>
                  <a:schemeClr val="tx1"/>
                </a:solidFill>
                <a:latin typeface="Times New Roman" panose="02020603050405020304" pitchFamily="18" charset="0"/>
                <a:ea typeface="宋体" panose="02010600030101010101" pitchFamily="2" charset="-122"/>
              </a:defRPr>
            </a:lvl2pPr>
            <a:lvl3pPr marL="1143000" indent="-228600" algn="ctr">
              <a:defRPr kumimoji="1" sz="2400" b="1">
                <a:solidFill>
                  <a:schemeClr val="tx1"/>
                </a:solidFill>
                <a:latin typeface="Times New Roman" panose="02020603050405020304" pitchFamily="18" charset="0"/>
                <a:ea typeface="宋体" panose="02010600030101010101" pitchFamily="2" charset="-122"/>
              </a:defRPr>
            </a:lvl3pPr>
            <a:lvl4pPr marL="1600200" indent="-228600" algn="ctr">
              <a:defRPr kumimoji="1" sz="2400" b="1">
                <a:solidFill>
                  <a:schemeClr val="tx1"/>
                </a:solidFill>
                <a:latin typeface="Times New Roman" panose="02020603050405020304" pitchFamily="18" charset="0"/>
                <a:ea typeface="宋体" panose="02010600030101010101" pitchFamily="2" charset="-122"/>
              </a:defRPr>
            </a:lvl4pPr>
            <a:lvl5pPr marL="2057400" indent="-228600" algn="ctr">
              <a:defRPr kumimoji="1" sz="24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52.bin"/><Relationship Id="rId8" Type="http://schemas.openxmlformats.org/officeDocument/2006/relationships/image" Target="../media/image58.emf"/><Relationship Id="rId7" Type="http://schemas.openxmlformats.org/officeDocument/2006/relationships/oleObject" Target="../embeddings/oleObject51.bin"/><Relationship Id="rId6" Type="http://schemas.openxmlformats.org/officeDocument/2006/relationships/image" Target="../media/image57.emf"/><Relationship Id="rId52" Type="http://schemas.openxmlformats.org/officeDocument/2006/relationships/vmlDrawing" Target="../drawings/vmlDrawing9.vml"/><Relationship Id="rId51" Type="http://schemas.openxmlformats.org/officeDocument/2006/relationships/slideLayout" Target="../slideLayouts/slideLayout7.xml"/><Relationship Id="rId50" Type="http://schemas.openxmlformats.org/officeDocument/2006/relationships/image" Target="../media/image79.emf"/><Relationship Id="rId5" Type="http://schemas.openxmlformats.org/officeDocument/2006/relationships/oleObject" Target="../embeddings/oleObject50.bin"/><Relationship Id="rId49" Type="http://schemas.openxmlformats.org/officeDocument/2006/relationships/oleObject" Target="../embeddings/oleObject72.bin"/><Relationship Id="rId48" Type="http://schemas.openxmlformats.org/officeDocument/2006/relationships/image" Target="../media/image78.emf"/><Relationship Id="rId47" Type="http://schemas.openxmlformats.org/officeDocument/2006/relationships/oleObject" Target="../embeddings/oleObject71.bin"/><Relationship Id="rId46" Type="http://schemas.openxmlformats.org/officeDocument/2006/relationships/image" Target="../media/image77.emf"/><Relationship Id="rId45" Type="http://schemas.openxmlformats.org/officeDocument/2006/relationships/oleObject" Target="../embeddings/oleObject70.bin"/><Relationship Id="rId44" Type="http://schemas.openxmlformats.org/officeDocument/2006/relationships/image" Target="../media/image76.emf"/><Relationship Id="rId43" Type="http://schemas.openxmlformats.org/officeDocument/2006/relationships/oleObject" Target="../embeddings/oleObject69.bin"/><Relationship Id="rId42" Type="http://schemas.openxmlformats.org/officeDocument/2006/relationships/image" Target="../media/image75.emf"/><Relationship Id="rId41" Type="http://schemas.openxmlformats.org/officeDocument/2006/relationships/oleObject" Target="../embeddings/oleObject68.bin"/><Relationship Id="rId40" Type="http://schemas.openxmlformats.org/officeDocument/2006/relationships/image" Target="../media/image74.emf"/><Relationship Id="rId4" Type="http://schemas.openxmlformats.org/officeDocument/2006/relationships/image" Target="../media/image56.emf"/><Relationship Id="rId39" Type="http://schemas.openxmlformats.org/officeDocument/2006/relationships/oleObject" Target="../embeddings/oleObject67.bin"/><Relationship Id="rId38" Type="http://schemas.openxmlformats.org/officeDocument/2006/relationships/image" Target="../media/image73.emf"/><Relationship Id="rId37" Type="http://schemas.openxmlformats.org/officeDocument/2006/relationships/oleObject" Target="../embeddings/oleObject66.bin"/><Relationship Id="rId36" Type="http://schemas.openxmlformats.org/officeDocument/2006/relationships/image" Target="../media/image72.emf"/><Relationship Id="rId35" Type="http://schemas.openxmlformats.org/officeDocument/2006/relationships/oleObject" Target="../embeddings/oleObject65.bin"/><Relationship Id="rId34" Type="http://schemas.openxmlformats.org/officeDocument/2006/relationships/image" Target="../media/image71.emf"/><Relationship Id="rId33" Type="http://schemas.openxmlformats.org/officeDocument/2006/relationships/oleObject" Target="../embeddings/oleObject64.bin"/><Relationship Id="rId32" Type="http://schemas.openxmlformats.org/officeDocument/2006/relationships/image" Target="../media/image70.emf"/><Relationship Id="rId31" Type="http://schemas.openxmlformats.org/officeDocument/2006/relationships/oleObject" Target="../embeddings/oleObject63.bin"/><Relationship Id="rId30" Type="http://schemas.openxmlformats.org/officeDocument/2006/relationships/image" Target="../media/image69.emf"/><Relationship Id="rId3" Type="http://schemas.openxmlformats.org/officeDocument/2006/relationships/oleObject" Target="../embeddings/oleObject49.bin"/><Relationship Id="rId29" Type="http://schemas.openxmlformats.org/officeDocument/2006/relationships/oleObject" Target="../embeddings/oleObject62.bin"/><Relationship Id="rId28" Type="http://schemas.openxmlformats.org/officeDocument/2006/relationships/image" Target="../media/image68.emf"/><Relationship Id="rId27" Type="http://schemas.openxmlformats.org/officeDocument/2006/relationships/oleObject" Target="../embeddings/oleObject61.bin"/><Relationship Id="rId26" Type="http://schemas.openxmlformats.org/officeDocument/2006/relationships/image" Target="../media/image67.emf"/><Relationship Id="rId25" Type="http://schemas.openxmlformats.org/officeDocument/2006/relationships/oleObject" Target="../embeddings/oleObject60.bin"/><Relationship Id="rId24" Type="http://schemas.openxmlformats.org/officeDocument/2006/relationships/image" Target="../media/image66.emf"/><Relationship Id="rId23" Type="http://schemas.openxmlformats.org/officeDocument/2006/relationships/oleObject" Target="../embeddings/oleObject59.bin"/><Relationship Id="rId22" Type="http://schemas.openxmlformats.org/officeDocument/2006/relationships/image" Target="../media/image65.emf"/><Relationship Id="rId21" Type="http://schemas.openxmlformats.org/officeDocument/2006/relationships/oleObject" Target="../embeddings/oleObject58.bin"/><Relationship Id="rId20" Type="http://schemas.openxmlformats.org/officeDocument/2006/relationships/image" Target="../media/image64.emf"/><Relationship Id="rId2" Type="http://schemas.openxmlformats.org/officeDocument/2006/relationships/image" Target="../media/image55.emf"/><Relationship Id="rId19" Type="http://schemas.openxmlformats.org/officeDocument/2006/relationships/oleObject" Target="../embeddings/oleObject57.bin"/><Relationship Id="rId18" Type="http://schemas.openxmlformats.org/officeDocument/2006/relationships/image" Target="../media/image63.emf"/><Relationship Id="rId17" Type="http://schemas.openxmlformats.org/officeDocument/2006/relationships/oleObject" Target="../embeddings/oleObject56.bin"/><Relationship Id="rId16" Type="http://schemas.openxmlformats.org/officeDocument/2006/relationships/image" Target="../media/image62.emf"/><Relationship Id="rId15" Type="http://schemas.openxmlformats.org/officeDocument/2006/relationships/oleObject" Target="../embeddings/oleObject55.bin"/><Relationship Id="rId14" Type="http://schemas.openxmlformats.org/officeDocument/2006/relationships/image" Target="../media/image61.emf"/><Relationship Id="rId13" Type="http://schemas.openxmlformats.org/officeDocument/2006/relationships/oleObject" Target="../embeddings/oleObject54.bin"/><Relationship Id="rId12" Type="http://schemas.openxmlformats.org/officeDocument/2006/relationships/image" Target="../media/image60.emf"/><Relationship Id="rId11" Type="http://schemas.openxmlformats.org/officeDocument/2006/relationships/oleObject" Target="../embeddings/oleObject53.bin"/><Relationship Id="rId10" Type="http://schemas.openxmlformats.org/officeDocument/2006/relationships/image" Target="../media/image59.emf"/><Relationship Id="rId1" Type="http://schemas.openxmlformats.org/officeDocument/2006/relationships/oleObject" Target="../embeddings/oleObject48.bin"/></Relationships>
</file>

<file path=ppt/slides/_rels/slide11.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emf"/><Relationship Id="rId7" Type="http://schemas.openxmlformats.org/officeDocument/2006/relationships/oleObject" Target="../embeddings/oleObject76.bin"/><Relationship Id="rId6" Type="http://schemas.openxmlformats.org/officeDocument/2006/relationships/image" Target="../media/image82.emf"/><Relationship Id="rId5" Type="http://schemas.openxmlformats.org/officeDocument/2006/relationships/oleObject" Target="../embeddings/oleObject75.bin"/><Relationship Id="rId4" Type="http://schemas.openxmlformats.org/officeDocument/2006/relationships/image" Target="../media/image81.emf"/><Relationship Id="rId3" Type="http://schemas.openxmlformats.org/officeDocument/2006/relationships/oleObject" Target="../embeddings/oleObject74.bin"/><Relationship Id="rId2" Type="http://schemas.openxmlformats.org/officeDocument/2006/relationships/image" Target="../media/image80.emf"/><Relationship Id="rId11" Type="http://schemas.openxmlformats.org/officeDocument/2006/relationships/vmlDrawing" Target="../drawings/vmlDrawing10.vml"/><Relationship Id="rId10" Type="http://schemas.openxmlformats.org/officeDocument/2006/relationships/slideLayout" Target="../slideLayouts/slideLayout7.xml"/><Relationship Id="rId1" Type="http://schemas.openxmlformats.org/officeDocument/2006/relationships/oleObject" Target="../embeddings/oleObject7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81.bin"/><Relationship Id="rId8" Type="http://schemas.openxmlformats.org/officeDocument/2006/relationships/image" Target="../media/image88.emf"/><Relationship Id="rId7" Type="http://schemas.openxmlformats.org/officeDocument/2006/relationships/oleObject" Target="../embeddings/oleObject80.bin"/><Relationship Id="rId6" Type="http://schemas.openxmlformats.org/officeDocument/2006/relationships/image" Target="../media/image87.emf"/><Relationship Id="rId5" Type="http://schemas.openxmlformats.org/officeDocument/2006/relationships/oleObject" Target="../embeddings/oleObject79.bin"/><Relationship Id="rId4" Type="http://schemas.openxmlformats.org/officeDocument/2006/relationships/image" Target="../media/image86.emf"/><Relationship Id="rId3" Type="http://schemas.openxmlformats.org/officeDocument/2006/relationships/oleObject" Target="../embeddings/oleObject78.bin"/><Relationship Id="rId24" Type="http://schemas.openxmlformats.org/officeDocument/2006/relationships/vmlDrawing" Target="../drawings/vmlDrawing11.vml"/><Relationship Id="rId23" Type="http://schemas.openxmlformats.org/officeDocument/2006/relationships/slideLayout" Target="../slideLayouts/slideLayout7.xml"/><Relationship Id="rId22" Type="http://schemas.openxmlformats.org/officeDocument/2006/relationships/image" Target="../media/image95.emf"/><Relationship Id="rId21" Type="http://schemas.openxmlformats.org/officeDocument/2006/relationships/oleObject" Target="../embeddings/oleObject87.bin"/><Relationship Id="rId20" Type="http://schemas.openxmlformats.org/officeDocument/2006/relationships/image" Target="../media/image94.emf"/><Relationship Id="rId2" Type="http://schemas.openxmlformats.org/officeDocument/2006/relationships/image" Target="../media/image85.emf"/><Relationship Id="rId19" Type="http://schemas.openxmlformats.org/officeDocument/2006/relationships/oleObject" Target="../embeddings/oleObject86.bin"/><Relationship Id="rId18" Type="http://schemas.openxmlformats.org/officeDocument/2006/relationships/image" Target="../media/image93.emf"/><Relationship Id="rId17" Type="http://schemas.openxmlformats.org/officeDocument/2006/relationships/oleObject" Target="../embeddings/oleObject85.bin"/><Relationship Id="rId16" Type="http://schemas.openxmlformats.org/officeDocument/2006/relationships/image" Target="../media/image92.emf"/><Relationship Id="rId15" Type="http://schemas.openxmlformats.org/officeDocument/2006/relationships/oleObject" Target="../embeddings/oleObject84.bin"/><Relationship Id="rId14" Type="http://schemas.openxmlformats.org/officeDocument/2006/relationships/image" Target="../media/image91.emf"/><Relationship Id="rId13" Type="http://schemas.openxmlformats.org/officeDocument/2006/relationships/oleObject" Target="../embeddings/oleObject83.bin"/><Relationship Id="rId12" Type="http://schemas.openxmlformats.org/officeDocument/2006/relationships/image" Target="../media/image90.emf"/><Relationship Id="rId11" Type="http://schemas.openxmlformats.org/officeDocument/2006/relationships/oleObject" Target="../embeddings/oleObject82.bin"/><Relationship Id="rId10" Type="http://schemas.openxmlformats.org/officeDocument/2006/relationships/image" Target="../media/image89.emf"/><Relationship Id="rId1" Type="http://schemas.openxmlformats.org/officeDocument/2006/relationships/oleObject" Target="../embeddings/oleObject77.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6.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image" Target="../media/image97.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6.jpeg"/><Relationship Id="rId4" Type="http://schemas.openxmlformats.org/officeDocument/2006/relationships/image" Target="../media/image105.jpeg"/><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image" Target="../media/image10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emf"/><Relationship Id="rId7" Type="http://schemas.openxmlformats.org/officeDocument/2006/relationships/oleObject" Target="../embeddings/oleObject4.bin"/><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image" Target="../media/image3.emf"/><Relationship Id="rId3" Type="http://schemas.openxmlformats.org/officeDocument/2006/relationships/oleObject" Target="../embeddings/oleObject2.bin"/><Relationship Id="rId2" Type="http://schemas.openxmlformats.org/officeDocument/2006/relationships/image" Target="../media/image2.emf"/><Relationship Id="rId10" Type="http://schemas.openxmlformats.org/officeDocument/2006/relationships/vmlDrawing" Target="../drawings/vmlDrawing1.vml"/><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8.jpeg"/><Relationship Id="rId1" Type="http://schemas.openxmlformats.org/officeDocument/2006/relationships/image" Target="../media/image107.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3.png"/><Relationship Id="rId1" Type="http://schemas.openxmlformats.org/officeDocument/2006/relationships/image" Target="../media/image112.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17.pn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image" Target="../media/image118.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image" Target="../media/image12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5.jpeg"/><Relationship Id="rId1" Type="http://schemas.openxmlformats.org/officeDocument/2006/relationships/image" Target="../media/image12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7.jpeg"/><Relationship Id="rId1" Type="http://schemas.openxmlformats.org/officeDocument/2006/relationships/image" Target="../media/image1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7.xml"/><Relationship Id="rId4" Type="http://schemas.openxmlformats.org/officeDocument/2006/relationships/image" Target="../media/image7.emf"/><Relationship Id="rId3" Type="http://schemas.openxmlformats.org/officeDocument/2006/relationships/oleObject" Target="../embeddings/oleObject6.bin"/><Relationship Id="rId2" Type="http://schemas.openxmlformats.org/officeDocument/2006/relationships/image" Target="../media/image6.emf"/><Relationship Id="rId1"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129.emf"/><Relationship Id="rId1" Type="http://schemas.openxmlformats.org/officeDocument/2006/relationships/oleObject" Target="../embeddings/oleObject88.bin"/></Relationships>
</file>

<file path=ppt/slides/_rels/slide4.xml.rels><?xml version="1.0" encoding="UTF-8" standalone="yes"?>
<Relationships xmlns="http://schemas.openxmlformats.org/package/2006/relationships"><Relationship Id="rId9" Type="http://schemas.openxmlformats.org/officeDocument/2006/relationships/oleObject" Target="../embeddings/oleObject10.bin"/><Relationship Id="rId8" Type="http://schemas.openxmlformats.org/officeDocument/2006/relationships/image" Target="../media/image12.emf"/><Relationship Id="rId7" Type="http://schemas.openxmlformats.org/officeDocument/2006/relationships/oleObject" Target="../embeddings/oleObject9.bin"/><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oleObject" Target="../embeddings/oleObject8.bin"/><Relationship Id="rId3" Type="http://schemas.openxmlformats.org/officeDocument/2006/relationships/image" Target="../media/image9.emf"/><Relationship Id="rId23" Type="http://schemas.openxmlformats.org/officeDocument/2006/relationships/notesSlide" Target="../notesSlides/notesSlide1.xml"/><Relationship Id="rId22" Type="http://schemas.openxmlformats.org/officeDocument/2006/relationships/vmlDrawing" Target="../drawings/vmlDrawing3.vml"/><Relationship Id="rId21" Type="http://schemas.openxmlformats.org/officeDocument/2006/relationships/slideLayout" Target="../slideLayouts/slideLayout7.xml"/><Relationship Id="rId20" Type="http://schemas.openxmlformats.org/officeDocument/2006/relationships/image" Target="../media/image18.emf"/><Relationship Id="rId2" Type="http://schemas.openxmlformats.org/officeDocument/2006/relationships/oleObject" Target="../embeddings/oleObject7.bin"/><Relationship Id="rId19" Type="http://schemas.openxmlformats.org/officeDocument/2006/relationships/oleObject" Target="../embeddings/oleObject15.bin"/><Relationship Id="rId18" Type="http://schemas.openxmlformats.org/officeDocument/2006/relationships/image" Target="../media/image17.emf"/><Relationship Id="rId17" Type="http://schemas.openxmlformats.org/officeDocument/2006/relationships/oleObject" Target="../embeddings/oleObject14.bin"/><Relationship Id="rId16" Type="http://schemas.openxmlformats.org/officeDocument/2006/relationships/image" Target="../media/image16.emf"/><Relationship Id="rId15" Type="http://schemas.openxmlformats.org/officeDocument/2006/relationships/oleObject" Target="../embeddings/oleObject13.bin"/><Relationship Id="rId14" Type="http://schemas.openxmlformats.org/officeDocument/2006/relationships/image" Target="../media/image15.emf"/><Relationship Id="rId13" Type="http://schemas.openxmlformats.org/officeDocument/2006/relationships/oleObject" Target="../embeddings/oleObject12.bin"/><Relationship Id="rId12" Type="http://schemas.openxmlformats.org/officeDocument/2006/relationships/image" Target="../media/image14.emf"/><Relationship Id="rId11" Type="http://schemas.openxmlformats.org/officeDocument/2006/relationships/oleObject" Target="../embeddings/oleObject11.bin"/><Relationship Id="rId10" Type="http://schemas.openxmlformats.org/officeDocument/2006/relationships/image" Target="../media/image13.emf"/><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audio" Target="../media/audio1.wav"/><Relationship Id="rId6" Type="http://schemas.openxmlformats.org/officeDocument/2006/relationships/image" Target="../media/image21.emf"/><Relationship Id="rId5" Type="http://schemas.openxmlformats.org/officeDocument/2006/relationships/oleObject" Target="../embeddings/oleObject18.bin"/><Relationship Id="rId4" Type="http://schemas.openxmlformats.org/officeDocument/2006/relationships/image" Target="../media/image20.emf"/><Relationship Id="rId3" Type="http://schemas.openxmlformats.org/officeDocument/2006/relationships/oleObject" Target="../embeddings/oleObject17.bin"/><Relationship Id="rId2" Type="http://schemas.openxmlformats.org/officeDocument/2006/relationships/image" Target="../media/image19.emf"/><Relationship Id="rId10" Type="http://schemas.openxmlformats.org/officeDocument/2006/relationships/notesSlide" Target="../notesSlides/notesSlide2.xml"/><Relationship Id="rId1" Type="http://schemas.openxmlformats.org/officeDocument/2006/relationships/oleObject" Target="../embeddings/oleObject16.bin"/></Relationships>
</file>

<file path=ppt/slides/_rels/slide6.xml.rels><?xml version="1.0" encoding="UTF-8" standalone="yes"?>
<Relationships xmlns="http://schemas.openxmlformats.org/package/2006/relationships"><Relationship Id="rId9" Type="http://schemas.openxmlformats.org/officeDocument/2006/relationships/image" Target="../media/image26.jpeg"/><Relationship Id="rId8" Type="http://schemas.openxmlformats.org/officeDocument/2006/relationships/image" Target="../media/image25.emf"/><Relationship Id="rId7" Type="http://schemas.openxmlformats.org/officeDocument/2006/relationships/oleObject" Target="../embeddings/oleObject22.bin"/><Relationship Id="rId6" Type="http://schemas.openxmlformats.org/officeDocument/2006/relationships/image" Target="../media/image24.emf"/><Relationship Id="rId5" Type="http://schemas.openxmlformats.org/officeDocument/2006/relationships/oleObject" Target="../embeddings/oleObject21.bin"/><Relationship Id="rId4" Type="http://schemas.openxmlformats.org/officeDocument/2006/relationships/image" Target="../media/image23.emf"/><Relationship Id="rId3" Type="http://schemas.openxmlformats.org/officeDocument/2006/relationships/oleObject" Target="../embeddings/oleObject20.bin"/><Relationship Id="rId2" Type="http://schemas.openxmlformats.org/officeDocument/2006/relationships/image" Target="../media/image22.emf"/><Relationship Id="rId16" Type="http://schemas.openxmlformats.org/officeDocument/2006/relationships/vmlDrawing" Target="../drawings/vmlDrawing5.vml"/><Relationship Id="rId15" Type="http://schemas.openxmlformats.org/officeDocument/2006/relationships/slideLayout" Target="../slideLayouts/slideLayout7.xml"/><Relationship Id="rId14" Type="http://schemas.openxmlformats.org/officeDocument/2006/relationships/image" Target="../media/image29.emf"/><Relationship Id="rId13" Type="http://schemas.openxmlformats.org/officeDocument/2006/relationships/oleObject" Target="../embeddings/oleObject24.bin"/><Relationship Id="rId12" Type="http://schemas.openxmlformats.org/officeDocument/2006/relationships/image" Target="../media/image28.emf"/><Relationship Id="rId11" Type="http://schemas.openxmlformats.org/officeDocument/2006/relationships/oleObject" Target="../embeddings/oleObject23.bin"/><Relationship Id="rId10" Type="http://schemas.openxmlformats.org/officeDocument/2006/relationships/image" Target="../media/image27.jpeg"/><Relationship Id="rId1" Type="http://schemas.openxmlformats.org/officeDocument/2006/relationships/oleObject" Target="../embeddings/oleObject19.bin"/></Relationships>
</file>

<file path=ppt/slides/_rels/slide7.xml.rels><?xml version="1.0" encoding="UTF-8" standalone="yes"?>
<Relationships xmlns="http://schemas.openxmlformats.org/package/2006/relationships"><Relationship Id="rId9" Type="http://schemas.openxmlformats.org/officeDocument/2006/relationships/image" Target="../media/image33.emf"/><Relationship Id="rId8" Type="http://schemas.openxmlformats.org/officeDocument/2006/relationships/oleObject" Target="../embeddings/oleObject28.bin"/><Relationship Id="rId7" Type="http://schemas.openxmlformats.org/officeDocument/2006/relationships/image" Target="../media/image32.emf"/><Relationship Id="rId6" Type="http://schemas.openxmlformats.org/officeDocument/2006/relationships/oleObject" Target="../embeddings/oleObject27.bin"/><Relationship Id="rId5" Type="http://schemas.openxmlformats.org/officeDocument/2006/relationships/image" Target="../media/image31.emf"/><Relationship Id="rId4" Type="http://schemas.openxmlformats.org/officeDocument/2006/relationships/oleObject" Target="../embeddings/oleObject26.bin"/><Relationship Id="rId3" Type="http://schemas.openxmlformats.org/officeDocument/2006/relationships/image" Target="../media/image30.emf"/><Relationship Id="rId2" Type="http://schemas.openxmlformats.org/officeDocument/2006/relationships/oleObject" Target="../embeddings/oleObject25.bin"/><Relationship Id="rId19" Type="http://schemas.openxmlformats.org/officeDocument/2006/relationships/vmlDrawing" Target="../drawings/vmlDrawing6.vml"/><Relationship Id="rId18" Type="http://schemas.openxmlformats.org/officeDocument/2006/relationships/slideLayout" Target="../slideLayouts/slideLayout7.xml"/><Relationship Id="rId17" Type="http://schemas.openxmlformats.org/officeDocument/2006/relationships/image" Target="../media/image37.emf"/><Relationship Id="rId16" Type="http://schemas.openxmlformats.org/officeDocument/2006/relationships/oleObject" Target="../embeddings/oleObject32.bin"/><Relationship Id="rId15" Type="http://schemas.openxmlformats.org/officeDocument/2006/relationships/image" Target="../media/image36.emf"/><Relationship Id="rId14" Type="http://schemas.openxmlformats.org/officeDocument/2006/relationships/oleObject" Target="../embeddings/oleObject31.bin"/><Relationship Id="rId13" Type="http://schemas.openxmlformats.org/officeDocument/2006/relationships/image" Target="../media/image35.emf"/><Relationship Id="rId12" Type="http://schemas.openxmlformats.org/officeDocument/2006/relationships/oleObject" Target="../embeddings/oleObject30.bin"/><Relationship Id="rId11" Type="http://schemas.openxmlformats.org/officeDocument/2006/relationships/image" Target="../media/image34.emf"/><Relationship Id="rId10" Type="http://schemas.openxmlformats.org/officeDocument/2006/relationships/oleObject" Target="../embeddings/oleObject29.bin"/><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9" Type="http://schemas.openxmlformats.org/officeDocument/2006/relationships/image" Target="../media/image42.jpeg"/><Relationship Id="rId8" Type="http://schemas.openxmlformats.org/officeDocument/2006/relationships/image" Target="../media/image41.emf"/><Relationship Id="rId7" Type="http://schemas.openxmlformats.org/officeDocument/2006/relationships/oleObject" Target="../embeddings/oleObject36.bin"/><Relationship Id="rId6" Type="http://schemas.openxmlformats.org/officeDocument/2006/relationships/image" Target="../media/image40.emf"/><Relationship Id="rId5" Type="http://schemas.openxmlformats.org/officeDocument/2006/relationships/oleObject" Target="../embeddings/oleObject35.bin"/><Relationship Id="rId4" Type="http://schemas.openxmlformats.org/officeDocument/2006/relationships/image" Target="../media/image39.emf"/><Relationship Id="rId3" Type="http://schemas.openxmlformats.org/officeDocument/2006/relationships/oleObject" Target="../embeddings/oleObject34.bin"/><Relationship Id="rId20" Type="http://schemas.openxmlformats.org/officeDocument/2006/relationships/vmlDrawing" Target="../drawings/vmlDrawing7.vml"/><Relationship Id="rId2" Type="http://schemas.openxmlformats.org/officeDocument/2006/relationships/image" Target="../media/image38.emf"/><Relationship Id="rId19" Type="http://schemas.openxmlformats.org/officeDocument/2006/relationships/slideLayout" Target="../slideLayouts/slideLayout7.xml"/><Relationship Id="rId18" Type="http://schemas.openxmlformats.org/officeDocument/2006/relationships/image" Target="../media/image47.emf"/><Relationship Id="rId17" Type="http://schemas.openxmlformats.org/officeDocument/2006/relationships/oleObject" Target="../embeddings/oleObject40.bin"/><Relationship Id="rId16" Type="http://schemas.openxmlformats.org/officeDocument/2006/relationships/image" Target="../media/image46.emf"/><Relationship Id="rId15" Type="http://schemas.openxmlformats.org/officeDocument/2006/relationships/oleObject" Target="../embeddings/oleObject39.bin"/><Relationship Id="rId14" Type="http://schemas.openxmlformats.org/officeDocument/2006/relationships/image" Target="../media/image45.emf"/><Relationship Id="rId13" Type="http://schemas.openxmlformats.org/officeDocument/2006/relationships/oleObject" Target="../embeddings/oleObject38.bin"/><Relationship Id="rId12" Type="http://schemas.openxmlformats.org/officeDocument/2006/relationships/image" Target="../media/image44.emf"/><Relationship Id="rId11" Type="http://schemas.openxmlformats.org/officeDocument/2006/relationships/oleObject" Target="../embeddings/oleObject37.bin"/><Relationship Id="rId10" Type="http://schemas.openxmlformats.org/officeDocument/2006/relationships/image" Target="../media/image43.jpeg"/><Relationship Id="rId1" Type="http://schemas.openxmlformats.org/officeDocument/2006/relationships/oleObject" Target="../embeddings/oleObject33.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45.bin"/><Relationship Id="rId8" Type="http://schemas.openxmlformats.org/officeDocument/2006/relationships/image" Target="../media/image51.emf"/><Relationship Id="rId7" Type="http://schemas.openxmlformats.org/officeDocument/2006/relationships/oleObject" Target="../embeddings/oleObject44.bin"/><Relationship Id="rId6" Type="http://schemas.openxmlformats.org/officeDocument/2006/relationships/image" Target="../media/image50.emf"/><Relationship Id="rId5" Type="http://schemas.openxmlformats.org/officeDocument/2006/relationships/oleObject" Target="../embeddings/oleObject43.bin"/><Relationship Id="rId4" Type="http://schemas.openxmlformats.org/officeDocument/2006/relationships/image" Target="../media/image49.emf"/><Relationship Id="rId3" Type="http://schemas.openxmlformats.org/officeDocument/2006/relationships/oleObject" Target="../embeddings/oleObject42.bin"/><Relationship Id="rId2" Type="http://schemas.openxmlformats.org/officeDocument/2006/relationships/image" Target="../media/image48.emf"/><Relationship Id="rId16" Type="http://schemas.openxmlformats.org/officeDocument/2006/relationships/vmlDrawing" Target="../drawings/vmlDrawing8.vml"/><Relationship Id="rId15" Type="http://schemas.openxmlformats.org/officeDocument/2006/relationships/slideLayout" Target="../slideLayouts/slideLayout7.xml"/><Relationship Id="rId14" Type="http://schemas.openxmlformats.org/officeDocument/2006/relationships/image" Target="../media/image54.emf"/><Relationship Id="rId13" Type="http://schemas.openxmlformats.org/officeDocument/2006/relationships/oleObject" Target="../embeddings/oleObject47.bin"/><Relationship Id="rId12" Type="http://schemas.openxmlformats.org/officeDocument/2006/relationships/image" Target="../media/image53.emf"/><Relationship Id="rId11" Type="http://schemas.openxmlformats.org/officeDocument/2006/relationships/oleObject" Target="../embeddings/oleObject46.bin"/><Relationship Id="rId10" Type="http://schemas.openxmlformats.org/officeDocument/2006/relationships/image" Target="../media/image52.emf"/><Relationship Id="rId1" Type="http://schemas.openxmlformats.org/officeDocument/2006/relationships/oleObject" Target="../embeddings/oleObject4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组合 5"/>
          <p:cNvGrpSpPr/>
          <p:nvPr/>
        </p:nvGrpSpPr>
        <p:grpSpPr bwMode="auto">
          <a:xfrm>
            <a:off x="-571500" y="0"/>
            <a:ext cx="10293350" cy="6858000"/>
            <a:chOff x="-571500" y="0"/>
            <a:chExt cx="10293350" cy="6858024"/>
          </a:xfrm>
        </p:grpSpPr>
        <p:pic>
          <p:nvPicPr>
            <p:cNvPr id="410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500" y="0"/>
              <a:ext cx="10293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矩形 4"/>
            <p:cNvSpPr>
              <a:spLocks noChangeArrowheads="1"/>
            </p:cNvSpPr>
            <p:nvPr/>
          </p:nvSpPr>
          <p:spPr bwMode="auto">
            <a:xfrm>
              <a:off x="6344861" y="6457914"/>
              <a:ext cx="2619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0" dirty="0">
                  <a:solidFill>
                    <a:srgbClr val="FF0000"/>
                  </a:solidFill>
                </a:rPr>
                <a:t>Yosemite National Park</a:t>
              </a:r>
              <a:endParaRPr lang="zh-CN" altLang="en-US" sz="2000" dirty="0">
                <a:solidFill>
                  <a:srgbClr val="FF0000"/>
                </a:solidFill>
              </a:endParaRPr>
            </a:p>
          </p:txBody>
        </p:sp>
      </p:grpSp>
      <p:sp>
        <p:nvSpPr>
          <p:cNvPr id="7" name="Text Box 1039"/>
          <p:cNvSpPr txBox="1">
            <a:spLocks noChangeArrowheads="1"/>
          </p:cNvSpPr>
          <p:nvPr/>
        </p:nvSpPr>
        <p:spPr bwMode="auto">
          <a:xfrm>
            <a:off x="1295400" y="3705225"/>
            <a:ext cx="6705600" cy="1758950"/>
          </a:xfrm>
          <a:prstGeom prst="rect">
            <a:avLst/>
          </a:prstGeom>
          <a:noFill/>
          <a:ln w="9525">
            <a:noFill/>
            <a:miter lim="800000"/>
          </a:ln>
          <a:effectLst/>
        </p:spPr>
        <p:txBody>
          <a:bodyPr>
            <a:spAutoFit/>
          </a:bodyPr>
          <a:lstStyle/>
          <a:p>
            <a:pPr algn="ctr" eaLnBrk="1" hangingPunct="1">
              <a:lnSpc>
                <a:spcPct val="75000"/>
              </a:lnSpc>
              <a:defRPr/>
            </a:pPr>
            <a:r>
              <a:rPr lang="en-US" altLang="zh-CN" sz="4000" dirty="0">
                <a:solidFill>
                  <a:srgbClr val="FFFF00"/>
                </a:solidFill>
                <a:effectLst>
                  <a:outerShdw blurRad="38100" dist="38100" dir="2700000" algn="tl">
                    <a:srgbClr val="000000"/>
                  </a:outerShdw>
                </a:effectLst>
              </a:rPr>
              <a:t>Xi’an  </a:t>
            </a:r>
            <a:r>
              <a:rPr lang="en-US" altLang="zh-CN" sz="4000" dirty="0" err="1">
                <a:solidFill>
                  <a:srgbClr val="FFFF00"/>
                </a:solidFill>
                <a:effectLst>
                  <a:outerShdw blurRad="38100" dist="38100" dir="2700000" algn="tl">
                    <a:srgbClr val="000000"/>
                  </a:outerShdw>
                </a:effectLst>
              </a:rPr>
              <a:t>Jiaotong</a:t>
            </a:r>
            <a:r>
              <a:rPr lang="en-US" altLang="zh-CN" sz="4000" dirty="0">
                <a:solidFill>
                  <a:srgbClr val="FFFF00"/>
                </a:solidFill>
                <a:effectLst>
                  <a:outerShdw blurRad="38100" dist="38100" dir="2700000" algn="tl">
                    <a:srgbClr val="000000"/>
                  </a:outerShdw>
                </a:effectLst>
              </a:rPr>
              <a:t>  University</a:t>
            </a:r>
            <a:endParaRPr lang="en-US" altLang="zh-CN" sz="4000" dirty="0">
              <a:solidFill>
                <a:srgbClr val="FFFF00"/>
              </a:solidFill>
              <a:effectLst>
                <a:outerShdw blurRad="38100" dist="38100" dir="2700000" algn="tl">
                  <a:srgbClr val="000000"/>
                </a:outerShdw>
              </a:effectLst>
            </a:endParaRPr>
          </a:p>
          <a:p>
            <a:pPr algn="ctr" eaLnBrk="1" hangingPunct="1">
              <a:lnSpc>
                <a:spcPct val="75000"/>
              </a:lnSpc>
              <a:defRPr/>
            </a:pPr>
            <a:endParaRPr lang="zh-CN" altLang="en-US" sz="4000" dirty="0">
              <a:solidFill>
                <a:srgbClr val="FFFF00"/>
              </a:solidFill>
              <a:effectLst>
                <a:outerShdw blurRad="38100" dist="38100" dir="2700000" algn="tl">
                  <a:srgbClr val="000000"/>
                </a:outerShdw>
              </a:effectLst>
              <a:latin typeface="Arial" panose="020B0604020202020204" pitchFamily="34" charset="0"/>
              <a:ea typeface="楷体_GB2312" pitchFamily="49" charset="-122"/>
            </a:endParaRPr>
          </a:p>
          <a:p>
            <a:pPr algn="ctr" eaLnBrk="1" hangingPunct="1">
              <a:lnSpc>
                <a:spcPct val="75000"/>
              </a:lnSpc>
              <a:defRPr/>
            </a:pPr>
            <a:endParaRPr lang="en-US" altLang="zh-CN" sz="2800" dirty="0">
              <a:solidFill>
                <a:srgbClr val="FFFF00"/>
              </a:solidFill>
              <a:effectLst>
                <a:outerShdw blurRad="38100" dist="38100" dir="2700000" algn="tl">
                  <a:srgbClr val="000000"/>
                </a:outerShdw>
              </a:effectLst>
              <a:latin typeface="Arial" panose="020B0604020202020204" pitchFamily="34" charset="0"/>
              <a:ea typeface="华文仿宋" panose="02010600040101010101" pitchFamily="17" charset="-122"/>
            </a:endParaRPr>
          </a:p>
          <a:p>
            <a:pPr algn="ctr" eaLnBrk="1" hangingPunct="1">
              <a:lnSpc>
                <a:spcPct val="75000"/>
              </a:lnSpc>
              <a:defRPr/>
            </a:pPr>
            <a:r>
              <a:rPr lang="en-US" altLang="zh-CN" sz="3600" dirty="0">
                <a:solidFill>
                  <a:srgbClr val="FFFF00"/>
                </a:solidFill>
                <a:effectLst>
                  <a:outerShdw blurRad="38100" dist="38100" dir="2700000" algn="tl">
                    <a:srgbClr val="000000"/>
                  </a:outerShdw>
                </a:effectLst>
                <a:ea typeface="华文仿宋" panose="02010600040101010101" pitchFamily="17" charset="-122"/>
              </a:rPr>
              <a:t>Dec. 20, 2022</a:t>
            </a:r>
            <a:endParaRPr lang="en-US" altLang="zh-CN" sz="3600" dirty="0">
              <a:solidFill>
                <a:srgbClr val="FFFF00"/>
              </a:solidFill>
              <a:effectLst>
                <a:outerShdw blurRad="38100" dist="38100" dir="2700000" algn="tl">
                  <a:srgbClr val="000000"/>
                </a:outerShdw>
              </a:effectLst>
              <a:ea typeface="华文仿宋" panose="02010600040101010101" pitchFamily="17" charset="-122"/>
            </a:endParaRPr>
          </a:p>
        </p:txBody>
      </p:sp>
      <p:sp>
        <p:nvSpPr>
          <p:cNvPr id="4100" name="WordArt 1044"/>
          <p:cNvSpPr>
            <a:spLocks noChangeArrowheads="1" noChangeShapeType="1" noTextEdit="1"/>
          </p:cNvSpPr>
          <p:nvPr/>
        </p:nvSpPr>
        <p:spPr bwMode="auto">
          <a:xfrm>
            <a:off x="539750" y="1268413"/>
            <a:ext cx="8077200" cy="1296987"/>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en-US" altLang="zh-CN" sz="4800" i="1" kern="10">
                <a:solidFill>
                  <a:srgbClr val="FF0000"/>
                </a:solidFill>
                <a:effectLst>
                  <a:outerShdw dist="35921" dir="2700000" algn="ctr" rotWithShape="0">
                    <a:srgbClr val="808080"/>
                  </a:outerShdw>
                </a:effectLst>
                <a:cs typeface="Times New Roman" panose="02020603050405020304" pitchFamily="18" charset="0"/>
              </a:rPr>
              <a:t>University Physics</a:t>
            </a:r>
            <a:endParaRPr lang="zh-CN" altLang="en-US" sz="4800" i="1" kern="10">
              <a:solidFill>
                <a:srgbClr val="FF0000"/>
              </a:solidFill>
              <a:effectLst>
                <a:outerShdw dist="35921" dir="2700000" algn="ctr" rotWithShape="0">
                  <a:srgbClr val="808080"/>
                </a:outerShdw>
              </a:effectLst>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67" name="Rectangle 59"/>
          <p:cNvSpPr>
            <a:spLocks noChangeArrowheads="1"/>
          </p:cNvSpPr>
          <p:nvPr/>
        </p:nvSpPr>
        <p:spPr bwMode="auto">
          <a:xfrm>
            <a:off x="3638550" y="5557838"/>
            <a:ext cx="3886200" cy="990600"/>
          </a:xfrm>
          <a:prstGeom prst="rect">
            <a:avLst/>
          </a:prstGeom>
          <a:gradFill rotWithShape="1">
            <a:gsLst>
              <a:gs pos="0">
                <a:srgbClr val="006600"/>
              </a:gs>
              <a:gs pos="100000">
                <a:schemeClr val="tx1"/>
              </a:gs>
            </a:gsLst>
            <a:lin ang="5400000" scaled="1"/>
          </a:gradFill>
          <a:ln w="19050">
            <a:solidFill>
              <a:srgbClr val="00FF00"/>
            </a:solidFill>
            <a:miter lim="800000"/>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7431" name="Rectangle 23"/>
          <p:cNvSpPr>
            <a:spLocks noChangeArrowheads="1"/>
          </p:cNvSpPr>
          <p:nvPr/>
        </p:nvSpPr>
        <p:spPr bwMode="auto">
          <a:xfrm>
            <a:off x="357188" y="766763"/>
            <a:ext cx="63833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FF00"/>
                </a:solidFill>
                <a:latin typeface="宋体" panose="02010600030101010101" pitchFamily="2" charset="-122"/>
              </a:rPr>
              <a:t>一</a:t>
            </a:r>
            <a:r>
              <a:rPr lang="en-US" altLang="zh-CN" sz="2800">
                <a:solidFill>
                  <a:srgbClr val="FFFF00"/>
                </a:solidFill>
                <a:latin typeface="宋体" panose="02010600030101010101" pitchFamily="2" charset="-122"/>
              </a:rPr>
              <a:t>.</a:t>
            </a:r>
            <a:r>
              <a:rPr lang="zh-CN" altLang="en-US" sz="2800">
                <a:solidFill>
                  <a:srgbClr val="FFFF00"/>
                </a:solidFill>
                <a:latin typeface="宋体" panose="02010600030101010101" pitchFamily="2" charset="-122"/>
              </a:rPr>
              <a:t>泡利不相容原理</a:t>
            </a:r>
            <a:r>
              <a:rPr lang="zh-CN" altLang="en-US" sz="2800">
                <a:solidFill>
                  <a:srgbClr val="FFFF99"/>
                </a:solidFill>
                <a:latin typeface="宋体" panose="02010600030101010101" pitchFamily="2" charset="-122"/>
              </a:rPr>
              <a:t> </a:t>
            </a:r>
            <a:r>
              <a:rPr lang="en-US" altLang="zh-CN">
                <a:solidFill>
                  <a:schemeClr val="hlink"/>
                </a:solidFill>
                <a:latin typeface="宋体" panose="02010600030101010101" pitchFamily="2" charset="-122"/>
              </a:rPr>
              <a:t>(1925</a:t>
            </a:r>
            <a:r>
              <a:rPr lang="zh-CN" altLang="en-US">
                <a:solidFill>
                  <a:schemeClr val="hlink"/>
                </a:solidFill>
                <a:latin typeface="宋体" panose="02010600030101010101" pitchFamily="2" charset="-122"/>
              </a:rPr>
              <a:t>年</a:t>
            </a:r>
            <a:r>
              <a:rPr lang="en-US" altLang="zh-CN">
                <a:solidFill>
                  <a:schemeClr val="hlink"/>
                </a:solidFill>
                <a:latin typeface="宋体" panose="02010600030101010101" pitchFamily="2" charset="-122"/>
              </a:rPr>
              <a:t>,</a:t>
            </a:r>
            <a:r>
              <a:rPr lang="zh-CN" altLang="en-US">
                <a:solidFill>
                  <a:schemeClr val="hlink"/>
                </a:solidFill>
                <a:latin typeface="宋体" panose="02010600030101010101" pitchFamily="2" charset="-122"/>
              </a:rPr>
              <a:t>奥地利</a:t>
            </a:r>
            <a:r>
              <a:rPr lang="en-US" altLang="zh-CN">
                <a:solidFill>
                  <a:schemeClr val="hlink"/>
                </a:solidFill>
                <a:latin typeface="宋体" panose="02010600030101010101" pitchFamily="2" charset="-122"/>
              </a:rPr>
              <a:t>)</a:t>
            </a:r>
            <a:endParaRPr lang="en-US" altLang="zh-CN">
              <a:solidFill>
                <a:schemeClr val="hlink"/>
              </a:solidFill>
              <a:latin typeface="宋体" panose="02010600030101010101" pitchFamily="2" charset="-122"/>
            </a:endParaRPr>
          </a:p>
        </p:txBody>
      </p:sp>
      <p:sp>
        <p:nvSpPr>
          <p:cNvPr id="17432" name="Rectangle 24"/>
          <p:cNvSpPr>
            <a:spLocks noChangeArrowheads="1"/>
          </p:cNvSpPr>
          <p:nvPr/>
        </p:nvSpPr>
        <p:spPr bwMode="auto">
          <a:xfrm>
            <a:off x="285750" y="1285875"/>
            <a:ext cx="850106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35000"/>
              </a:lnSpc>
            </a:pPr>
            <a:r>
              <a:rPr lang="zh-CN" altLang="en-US">
                <a:solidFill>
                  <a:schemeClr val="bg1"/>
                </a:solidFill>
                <a:latin typeface="宋体" panose="02010600030101010101" pitchFamily="2" charset="-122"/>
              </a:rPr>
              <a:t>在一个原子中不能有两个或两个以上的电子处在完全相同的量子态，即它们不能具有一组完全相同的量子数 </a:t>
            </a:r>
            <a:r>
              <a:rPr lang="en-US" altLang="zh-CN">
                <a:solidFill>
                  <a:srgbClr val="66FFFF"/>
                </a:solidFill>
              </a:rPr>
              <a:t>(</a:t>
            </a:r>
            <a:r>
              <a:rPr lang="zh-CN" altLang="en-US">
                <a:solidFill>
                  <a:srgbClr val="66FFFF"/>
                </a:solidFill>
              </a:rPr>
              <a:t> </a:t>
            </a:r>
            <a:r>
              <a:rPr lang="en-US" altLang="zh-CN" i="1">
                <a:solidFill>
                  <a:srgbClr val="66FFFF"/>
                </a:solidFill>
              </a:rPr>
              <a:t>n</a:t>
            </a:r>
            <a:r>
              <a:rPr lang="en-US" altLang="zh-CN">
                <a:solidFill>
                  <a:srgbClr val="66FFFF"/>
                </a:solidFill>
              </a:rPr>
              <a:t>, </a:t>
            </a:r>
            <a:r>
              <a:rPr lang="en-US" altLang="zh-CN" i="1">
                <a:solidFill>
                  <a:srgbClr val="66FFFF"/>
                </a:solidFill>
              </a:rPr>
              <a:t>l</a:t>
            </a:r>
            <a:r>
              <a:rPr lang="en-US" altLang="zh-CN">
                <a:solidFill>
                  <a:srgbClr val="66FFFF"/>
                </a:solidFill>
              </a:rPr>
              <a:t>, </a:t>
            </a:r>
            <a:r>
              <a:rPr lang="en-US" altLang="zh-CN" i="1">
                <a:solidFill>
                  <a:srgbClr val="66FFFF"/>
                </a:solidFill>
              </a:rPr>
              <a:t>m</a:t>
            </a:r>
            <a:r>
              <a:rPr lang="en-US" altLang="zh-CN" i="1" baseline="-30000">
                <a:solidFill>
                  <a:srgbClr val="66FFFF"/>
                </a:solidFill>
              </a:rPr>
              <a:t>l </a:t>
            </a:r>
            <a:r>
              <a:rPr lang="en-US" altLang="zh-CN">
                <a:solidFill>
                  <a:srgbClr val="66FFFF"/>
                </a:solidFill>
              </a:rPr>
              <a:t>, </a:t>
            </a:r>
            <a:r>
              <a:rPr lang="en-US" altLang="zh-CN" i="1">
                <a:solidFill>
                  <a:srgbClr val="66FFFF"/>
                </a:solidFill>
              </a:rPr>
              <a:t>m</a:t>
            </a:r>
            <a:r>
              <a:rPr lang="en-US" altLang="zh-CN" baseline="-30000">
                <a:solidFill>
                  <a:srgbClr val="66FFFF"/>
                </a:solidFill>
              </a:rPr>
              <a:t>s </a:t>
            </a:r>
            <a:r>
              <a:rPr lang="en-US" altLang="zh-CN">
                <a:solidFill>
                  <a:srgbClr val="66FFFF"/>
                </a:solidFill>
              </a:rPr>
              <a:t>)</a:t>
            </a:r>
            <a:endParaRPr lang="zh-CN" altLang="en-US">
              <a:solidFill>
                <a:schemeClr val="bg1"/>
              </a:solidFill>
              <a:latin typeface="宋体" panose="02010600030101010101" pitchFamily="2" charset="-122"/>
            </a:endParaRPr>
          </a:p>
        </p:txBody>
      </p:sp>
      <p:sp>
        <p:nvSpPr>
          <p:cNvPr id="17433" name="Rectangle 25"/>
          <p:cNvSpPr>
            <a:spLocks noChangeArrowheads="1"/>
          </p:cNvSpPr>
          <p:nvPr/>
        </p:nvSpPr>
        <p:spPr bwMode="auto">
          <a:xfrm>
            <a:off x="1568450" y="155575"/>
            <a:ext cx="600392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00FF00"/>
                </a:solidFill>
                <a:latin typeface="黑体" panose="02010609060101010101" pitchFamily="49" charset="-122"/>
                <a:ea typeface="黑体" panose="02010609060101010101" pitchFamily="49" charset="-122"/>
              </a:rPr>
              <a:t>§</a:t>
            </a:r>
            <a:r>
              <a:rPr lang="en-US" altLang="zh-CN" sz="3200">
                <a:solidFill>
                  <a:srgbClr val="00FF00"/>
                </a:solidFill>
                <a:ea typeface="黑体" panose="02010609060101010101" pitchFamily="49" charset="-122"/>
              </a:rPr>
              <a:t>16.8</a:t>
            </a:r>
            <a:r>
              <a:rPr lang="en-US" altLang="zh-CN" sz="3200">
                <a:solidFill>
                  <a:srgbClr val="00FF00"/>
                </a:solidFill>
                <a:latin typeface="黑体" panose="02010609060101010101" pitchFamily="49" charset="-122"/>
                <a:ea typeface="黑体" panose="02010609060101010101" pitchFamily="49" charset="-122"/>
              </a:rPr>
              <a:t>  </a:t>
            </a:r>
            <a:r>
              <a:rPr lang="zh-CN" altLang="en-US" sz="3200">
                <a:solidFill>
                  <a:srgbClr val="00FF00"/>
                </a:solidFill>
                <a:latin typeface="黑体" panose="02010609060101010101" pitchFamily="49" charset="-122"/>
                <a:ea typeface="黑体" panose="02010609060101010101" pitchFamily="49" charset="-122"/>
              </a:rPr>
              <a:t>原子的电子壳层结构 </a:t>
            </a:r>
            <a:endParaRPr lang="zh-CN" altLang="en-US" sz="3200">
              <a:solidFill>
                <a:srgbClr val="00FF00"/>
              </a:solidFill>
              <a:latin typeface="黑体" panose="02010609060101010101" pitchFamily="49" charset="-122"/>
              <a:ea typeface="黑体" panose="02010609060101010101" pitchFamily="49" charset="-122"/>
            </a:endParaRPr>
          </a:p>
        </p:txBody>
      </p:sp>
      <p:sp>
        <p:nvSpPr>
          <p:cNvPr id="17434" name="Rectangle 26"/>
          <p:cNvSpPr>
            <a:spLocks noChangeArrowheads="1"/>
          </p:cNvSpPr>
          <p:nvPr/>
        </p:nvSpPr>
        <p:spPr bwMode="auto">
          <a:xfrm>
            <a:off x="252413" y="2286000"/>
            <a:ext cx="110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00FFFF"/>
                </a:solidFill>
                <a:ea typeface="华文中宋" panose="02010600040101010101" pitchFamily="2" charset="-122"/>
              </a:rPr>
              <a:t>例如</a:t>
            </a:r>
            <a:endParaRPr lang="zh-CN" altLang="en-US">
              <a:solidFill>
                <a:srgbClr val="00FFFF"/>
              </a:solidFill>
              <a:ea typeface="华文中宋" panose="02010600040101010101" pitchFamily="2" charset="-122"/>
            </a:endParaRPr>
          </a:p>
        </p:txBody>
      </p:sp>
      <p:graphicFrame>
        <p:nvGraphicFramePr>
          <p:cNvPr id="17435" name="Object 2"/>
          <p:cNvGraphicFramePr/>
          <p:nvPr/>
        </p:nvGraphicFramePr>
        <p:xfrm>
          <a:off x="766763" y="2762250"/>
          <a:ext cx="661987" cy="355600"/>
        </p:xfrm>
        <a:graphic>
          <a:graphicData uri="http://schemas.openxmlformats.org/presentationml/2006/ole">
            <mc:AlternateContent xmlns:mc="http://schemas.openxmlformats.org/markup-compatibility/2006">
              <mc:Choice xmlns:v="urn:schemas-microsoft-com:vml" Requires="v">
                <p:oleObj spid="_x0000_s553887" name="" r:id="rId1" imgW="231775" imgH="102870" progId="Equation.3">
                  <p:embed/>
                </p:oleObj>
              </mc:Choice>
              <mc:Fallback>
                <p:oleObj name="" r:id="rId1" imgW="231775" imgH="102870"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762250"/>
                        <a:ext cx="6619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36" name="Object 3"/>
          <p:cNvGraphicFramePr/>
          <p:nvPr/>
        </p:nvGraphicFramePr>
        <p:xfrm>
          <a:off x="2214563" y="2786063"/>
          <a:ext cx="633412" cy="357187"/>
        </p:xfrm>
        <a:graphic>
          <a:graphicData uri="http://schemas.openxmlformats.org/presentationml/2006/ole">
            <mc:AlternateContent xmlns:mc="http://schemas.openxmlformats.org/markup-compatibility/2006">
              <mc:Choice xmlns:v="urn:schemas-microsoft-com:vml" Requires="v">
                <p:oleObj spid="_x0000_s553888" name="" r:id="rId3" imgW="225425" imgH="102870" progId="Equation.3">
                  <p:embed/>
                </p:oleObj>
              </mc:Choice>
              <mc:Fallback>
                <p:oleObj name="" r:id="rId3" imgW="225425" imgH="10287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2786063"/>
                        <a:ext cx="63341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37" name="AutoShape 29"/>
          <p:cNvSpPr>
            <a:spLocks noChangeArrowheads="1"/>
          </p:cNvSpPr>
          <p:nvPr/>
        </p:nvSpPr>
        <p:spPr bwMode="auto">
          <a:xfrm>
            <a:off x="1457325" y="2733675"/>
            <a:ext cx="685800" cy="457200"/>
          </a:xfrm>
          <a:prstGeom prst="rightArrow">
            <a:avLst>
              <a:gd name="adj1" fmla="val 50000"/>
              <a:gd name="adj2" fmla="val 37500"/>
            </a:avLst>
          </a:prstGeom>
          <a:noFill/>
          <a:ln w="19050">
            <a:solidFill>
              <a:srgbClr val="FF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7438" name="AutoShape 30"/>
          <p:cNvSpPr>
            <a:spLocks noChangeArrowheads="1"/>
          </p:cNvSpPr>
          <p:nvPr/>
        </p:nvSpPr>
        <p:spPr bwMode="auto">
          <a:xfrm>
            <a:off x="2928938" y="2724150"/>
            <a:ext cx="565150" cy="457200"/>
          </a:xfrm>
          <a:prstGeom prst="rightArrow">
            <a:avLst>
              <a:gd name="adj1" fmla="val 50000"/>
              <a:gd name="adj2" fmla="val 37495"/>
            </a:avLst>
          </a:prstGeom>
          <a:noFill/>
          <a:ln w="19050">
            <a:solidFill>
              <a:srgbClr val="FF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17439" name="Object 4"/>
          <p:cNvGraphicFramePr/>
          <p:nvPr/>
        </p:nvGraphicFramePr>
        <p:xfrm>
          <a:off x="3571875" y="2708275"/>
          <a:ext cx="863600" cy="457200"/>
        </p:xfrm>
        <a:graphic>
          <a:graphicData uri="http://schemas.openxmlformats.org/presentationml/2006/ole">
            <mc:AlternateContent xmlns:mc="http://schemas.openxmlformats.org/markup-compatibility/2006">
              <mc:Choice xmlns:v="urn:schemas-microsoft-com:vml" Requires="v">
                <p:oleObj spid="_x0000_s553889" name="" r:id="rId5" imgW="321945" imgH="147955" progId="Equation.3">
                  <p:embed/>
                </p:oleObj>
              </mc:Choice>
              <mc:Fallback>
                <p:oleObj name="" r:id="rId5" imgW="321945" imgH="147955"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1875" y="2708275"/>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0" name="Object 5"/>
          <p:cNvGraphicFramePr/>
          <p:nvPr/>
        </p:nvGraphicFramePr>
        <p:xfrm>
          <a:off x="4751388" y="2357438"/>
          <a:ext cx="1169987" cy="457200"/>
        </p:xfrm>
        <a:graphic>
          <a:graphicData uri="http://schemas.openxmlformats.org/presentationml/2006/ole">
            <mc:AlternateContent xmlns:mc="http://schemas.openxmlformats.org/markup-compatibility/2006">
              <mc:Choice xmlns:v="urn:schemas-microsoft-com:vml" Requires="v">
                <p:oleObj spid="_x0000_s553890" name="" r:id="rId7" imgW="450850" imgH="147955" progId="Equation.3">
                  <p:embed/>
                </p:oleObj>
              </mc:Choice>
              <mc:Fallback>
                <p:oleObj name="" r:id="rId7" imgW="450850" imgH="147955"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51388" y="2357438"/>
                        <a:ext cx="1169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1" name="Object 6"/>
          <p:cNvGraphicFramePr/>
          <p:nvPr/>
        </p:nvGraphicFramePr>
        <p:xfrm>
          <a:off x="4725988" y="3000375"/>
          <a:ext cx="1346200" cy="457200"/>
        </p:xfrm>
        <a:graphic>
          <a:graphicData uri="http://schemas.openxmlformats.org/presentationml/2006/ole">
            <mc:AlternateContent xmlns:mc="http://schemas.openxmlformats.org/markup-compatibility/2006">
              <mc:Choice xmlns:v="urn:schemas-microsoft-com:vml" Requires="v">
                <p:oleObj spid="_x0000_s553891" name="" r:id="rId9" imgW="521335" imgH="147955" progId="Equation.3">
                  <p:embed/>
                </p:oleObj>
              </mc:Choice>
              <mc:Fallback>
                <p:oleObj name="" r:id="rId9" imgW="521335" imgH="147955"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5988" y="3000375"/>
                        <a:ext cx="134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2" name="Object 7"/>
          <p:cNvGraphicFramePr/>
          <p:nvPr/>
        </p:nvGraphicFramePr>
        <p:xfrm>
          <a:off x="719138" y="4216400"/>
          <a:ext cx="709612" cy="355600"/>
        </p:xfrm>
        <a:graphic>
          <a:graphicData uri="http://schemas.openxmlformats.org/presentationml/2006/ole">
            <mc:AlternateContent xmlns:mc="http://schemas.openxmlformats.org/markup-compatibility/2006">
              <mc:Choice xmlns:v="urn:schemas-microsoft-com:vml" Requires="v">
                <p:oleObj spid="_x0000_s553892" name="" r:id="rId11" imgW="257810" imgH="102870" progId="Equation.3">
                  <p:embed/>
                </p:oleObj>
              </mc:Choice>
              <mc:Fallback>
                <p:oleObj name="" r:id="rId11" imgW="257810" imgH="102870" progId="Equation.3">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138" y="4216400"/>
                        <a:ext cx="7096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43" name="AutoShape 35"/>
          <p:cNvSpPr/>
          <p:nvPr/>
        </p:nvSpPr>
        <p:spPr bwMode="auto">
          <a:xfrm>
            <a:off x="1571625" y="3643313"/>
            <a:ext cx="304800" cy="1524000"/>
          </a:xfrm>
          <a:prstGeom prst="leftBrace">
            <a:avLst>
              <a:gd name="adj1" fmla="val 41644"/>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17444" name="Object 8"/>
          <p:cNvGraphicFramePr/>
          <p:nvPr/>
        </p:nvGraphicFramePr>
        <p:xfrm>
          <a:off x="2071688" y="3644900"/>
          <a:ext cx="633412" cy="355600"/>
        </p:xfrm>
        <a:graphic>
          <a:graphicData uri="http://schemas.openxmlformats.org/presentationml/2006/ole">
            <mc:AlternateContent xmlns:mc="http://schemas.openxmlformats.org/markup-compatibility/2006">
              <mc:Choice xmlns:v="urn:schemas-microsoft-com:vml" Requires="v">
                <p:oleObj spid="_x0000_s553893" name="" r:id="rId13" imgW="225425" imgH="102870" progId="Equation.3">
                  <p:embed/>
                </p:oleObj>
              </mc:Choice>
              <mc:Fallback>
                <p:oleObj name="" r:id="rId13" imgW="225425" imgH="102870" progId="Equation.3">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71688" y="3644900"/>
                        <a:ext cx="6334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5" name="Object 9"/>
          <p:cNvGraphicFramePr/>
          <p:nvPr/>
        </p:nvGraphicFramePr>
        <p:xfrm>
          <a:off x="2071688" y="4645025"/>
          <a:ext cx="582612" cy="355600"/>
        </p:xfrm>
        <a:graphic>
          <a:graphicData uri="http://schemas.openxmlformats.org/presentationml/2006/ole">
            <mc:AlternateContent xmlns:mc="http://schemas.openxmlformats.org/markup-compatibility/2006">
              <mc:Choice xmlns:v="urn:schemas-microsoft-com:vml" Requires="v">
                <p:oleObj spid="_x0000_s553894" name="" r:id="rId15" imgW="199390" imgH="102870" progId="Equation.3">
                  <p:embed/>
                </p:oleObj>
              </mc:Choice>
              <mc:Fallback>
                <p:oleObj name="" r:id="rId15" imgW="199390" imgH="102870"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1688" y="4645025"/>
                        <a:ext cx="5826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6" name="Object 10"/>
          <p:cNvGraphicFramePr/>
          <p:nvPr/>
        </p:nvGraphicFramePr>
        <p:xfrm>
          <a:off x="3571875" y="3552825"/>
          <a:ext cx="863600" cy="457200"/>
        </p:xfrm>
        <a:graphic>
          <a:graphicData uri="http://schemas.openxmlformats.org/presentationml/2006/ole">
            <mc:AlternateContent xmlns:mc="http://schemas.openxmlformats.org/markup-compatibility/2006">
              <mc:Choice xmlns:v="urn:schemas-microsoft-com:vml" Requires="v">
                <p:oleObj spid="_x0000_s553895" name="" r:id="rId17" imgW="321945" imgH="147955" progId="Equation.3">
                  <p:embed/>
                </p:oleObj>
              </mc:Choice>
              <mc:Fallback>
                <p:oleObj name="" r:id="rId17" imgW="321945" imgH="147955" progId="Equation.3">
                  <p:embed/>
                  <p:pic>
                    <p:nvPicPr>
                      <p:cNvPr id="0"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71875" y="3552825"/>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7" name="Object 11"/>
          <p:cNvGraphicFramePr/>
          <p:nvPr/>
        </p:nvGraphicFramePr>
        <p:xfrm>
          <a:off x="3505200" y="4543425"/>
          <a:ext cx="863600" cy="457200"/>
        </p:xfrm>
        <a:graphic>
          <a:graphicData uri="http://schemas.openxmlformats.org/presentationml/2006/ole">
            <mc:AlternateContent xmlns:mc="http://schemas.openxmlformats.org/markup-compatibility/2006">
              <mc:Choice xmlns:v="urn:schemas-microsoft-com:vml" Requires="v">
                <p:oleObj spid="_x0000_s553896" name="" r:id="rId19" imgW="321945" imgH="147955" progId="Equation.3">
                  <p:embed/>
                </p:oleObj>
              </mc:Choice>
              <mc:Fallback>
                <p:oleObj name="" r:id="rId19" imgW="321945" imgH="147955" progId="Equation.3">
                  <p:embed/>
                  <p:pic>
                    <p:nvPicPr>
                      <p:cNvPr id="0" name="Object 1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5200" y="4543425"/>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8" name="Object 12"/>
          <p:cNvGraphicFramePr/>
          <p:nvPr/>
        </p:nvGraphicFramePr>
        <p:xfrm>
          <a:off x="3505200" y="4086225"/>
          <a:ext cx="812800" cy="457200"/>
        </p:xfrm>
        <a:graphic>
          <a:graphicData uri="http://schemas.openxmlformats.org/presentationml/2006/ole">
            <mc:AlternateContent xmlns:mc="http://schemas.openxmlformats.org/markup-compatibility/2006">
              <mc:Choice xmlns:v="urn:schemas-microsoft-com:vml" Requires="v">
                <p:oleObj spid="_x0000_s553897" name="" r:id="rId21" imgW="295910" imgH="147955" progId="Equation.3">
                  <p:embed/>
                </p:oleObj>
              </mc:Choice>
              <mc:Fallback>
                <p:oleObj name="" r:id="rId21" imgW="295910" imgH="147955" progId="Equation.3">
                  <p:embed/>
                  <p:pic>
                    <p:nvPicPr>
                      <p:cNvPr id="0" name="Object 1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5200" y="4086225"/>
                        <a:ext cx="81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49" name="Object 13"/>
          <p:cNvGraphicFramePr/>
          <p:nvPr/>
        </p:nvGraphicFramePr>
        <p:xfrm>
          <a:off x="3505200" y="5043488"/>
          <a:ext cx="989013" cy="457200"/>
        </p:xfrm>
        <a:graphic>
          <a:graphicData uri="http://schemas.openxmlformats.org/presentationml/2006/ole">
            <mc:AlternateContent xmlns:mc="http://schemas.openxmlformats.org/markup-compatibility/2006">
              <mc:Choice xmlns:v="urn:schemas-microsoft-com:vml" Requires="v">
                <p:oleObj spid="_x0000_s553898" name="" r:id="rId23" imgW="373380" imgH="147955" progId="Equation.3">
                  <p:embed/>
                </p:oleObj>
              </mc:Choice>
              <mc:Fallback>
                <p:oleObj name="" r:id="rId23" imgW="373380" imgH="147955" progId="Equation.3">
                  <p:embed/>
                  <p:pic>
                    <p:nvPicPr>
                      <p:cNvPr id="0" name="Object 13"/>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05200" y="5043488"/>
                        <a:ext cx="989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50" name="AutoShape 42"/>
          <p:cNvSpPr/>
          <p:nvPr/>
        </p:nvSpPr>
        <p:spPr bwMode="auto">
          <a:xfrm>
            <a:off x="3124200" y="4291013"/>
            <a:ext cx="304800" cy="1066800"/>
          </a:xfrm>
          <a:prstGeom prst="leftBrace">
            <a:avLst>
              <a:gd name="adj1" fmla="val 29150"/>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7451" name="AutoShape 43"/>
          <p:cNvSpPr>
            <a:spLocks noChangeArrowheads="1"/>
          </p:cNvSpPr>
          <p:nvPr/>
        </p:nvSpPr>
        <p:spPr bwMode="auto">
          <a:xfrm>
            <a:off x="4857750" y="3552825"/>
            <a:ext cx="685800" cy="457200"/>
          </a:xfrm>
          <a:prstGeom prst="rightArrow">
            <a:avLst>
              <a:gd name="adj1" fmla="val 50000"/>
              <a:gd name="adj2" fmla="val 37500"/>
            </a:avLst>
          </a:prstGeom>
          <a:noFill/>
          <a:ln w="19050">
            <a:solidFill>
              <a:srgbClr val="FF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7452" name="AutoShape 44"/>
          <p:cNvSpPr/>
          <p:nvPr/>
        </p:nvSpPr>
        <p:spPr bwMode="auto">
          <a:xfrm>
            <a:off x="4449763" y="2433638"/>
            <a:ext cx="336550" cy="990600"/>
          </a:xfrm>
          <a:prstGeom prst="leftBrace">
            <a:avLst>
              <a:gd name="adj1" fmla="val 24515"/>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17453" name="Object 14"/>
          <p:cNvGraphicFramePr/>
          <p:nvPr/>
        </p:nvGraphicFramePr>
        <p:xfrm>
          <a:off x="5786438" y="3552825"/>
          <a:ext cx="1346200" cy="457200"/>
        </p:xfrm>
        <a:graphic>
          <a:graphicData uri="http://schemas.openxmlformats.org/presentationml/2006/ole">
            <mc:AlternateContent xmlns:mc="http://schemas.openxmlformats.org/markup-compatibility/2006">
              <mc:Choice xmlns:v="urn:schemas-microsoft-com:vml" Requires="v">
                <p:oleObj spid="_x0000_s553899" name="" r:id="rId25" imgW="521335" imgH="147955" progId="Equation.3">
                  <p:embed/>
                </p:oleObj>
              </mc:Choice>
              <mc:Fallback>
                <p:oleObj name="" r:id="rId25" imgW="521335" imgH="147955" progId="Equation.3">
                  <p:embed/>
                  <p:pic>
                    <p:nvPicPr>
                      <p:cNvPr id="0" name="Object 14"/>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786438" y="3552825"/>
                        <a:ext cx="134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54" name="AutoShape 46"/>
          <p:cNvSpPr/>
          <p:nvPr/>
        </p:nvSpPr>
        <p:spPr bwMode="auto">
          <a:xfrm flipH="1">
            <a:off x="4522788" y="4291013"/>
            <a:ext cx="304800" cy="1066800"/>
          </a:xfrm>
          <a:prstGeom prst="leftBrace">
            <a:avLst>
              <a:gd name="adj1" fmla="val 29150"/>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17455" name="Object 15"/>
          <p:cNvGraphicFramePr/>
          <p:nvPr/>
        </p:nvGraphicFramePr>
        <p:xfrm>
          <a:off x="5857875" y="4583113"/>
          <a:ext cx="1346200" cy="457200"/>
        </p:xfrm>
        <a:graphic>
          <a:graphicData uri="http://schemas.openxmlformats.org/presentationml/2006/ole">
            <mc:AlternateContent xmlns:mc="http://schemas.openxmlformats.org/markup-compatibility/2006">
              <mc:Choice xmlns:v="urn:schemas-microsoft-com:vml" Requires="v">
                <p:oleObj spid="_x0000_s553900" name="" r:id="rId27" imgW="521335" imgH="147955" progId="Equation.3">
                  <p:embed/>
                </p:oleObj>
              </mc:Choice>
              <mc:Fallback>
                <p:oleObj name="" r:id="rId27" imgW="521335" imgH="147955" progId="Equation.3">
                  <p:embed/>
                  <p:pic>
                    <p:nvPicPr>
                      <p:cNvPr id="0" name="Object 15"/>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857875" y="4583113"/>
                        <a:ext cx="134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56" name="Rectangle 48"/>
          <p:cNvSpPr>
            <a:spLocks noChangeArrowheads="1"/>
          </p:cNvSpPr>
          <p:nvPr/>
        </p:nvSpPr>
        <p:spPr bwMode="auto">
          <a:xfrm>
            <a:off x="4857750" y="4603750"/>
            <a:ext cx="1536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bg1"/>
                </a:solidFill>
              </a:rPr>
              <a:t>各自有：</a:t>
            </a:r>
            <a:endParaRPr lang="zh-CN" altLang="en-US" sz="2000">
              <a:solidFill>
                <a:schemeClr val="bg1"/>
              </a:solidFill>
            </a:endParaRPr>
          </a:p>
        </p:txBody>
      </p:sp>
      <p:sp>
        <p:nvSpPr>
          <p:cNvPr id="17457" name="AutoShape 49"/>
          <p:cNvSpPr/>
          <p:nvPr/>
        </p:nvSpPr>
        <p:spPr bwMode="auto">
          <a:xfrm flipH="1">
            <a:off x="7910513" y="3605213"/>
            <a:ext cx="304800" cy="1752600"/>
          </a:xfrm>
          <a:prstGeom prst="leftBrace">
            <a:avLst>
              <a:gd name="adj1" fmla="val 47890"/>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7458" name="AutoShape 50"/>
          <p:cNvSpPr/>
          <p:nvPr/>
        </p:nvSpPr>
        <p:spPr bwMode="auto">
          <a:xfrm flipH="1">
            <a:off x="6075363" y="2393950"/>
            <a:ext cx="282575" cy="1066800"/>
          </a:xfrm>
          <a:prstGeom prst="leftBrace">
            <a:avLst>
              <a:gd name="adj1" fmla="val 31443"/>
              <a:gd name="adj2" fmla="val 50000"/>
            </a:avLst>
          </a:prstGeom>
          <a:noFill/>
          <a:ln w="19050">
            <a:solidFill>
              <a:srgbClr val="FFCCFF"/>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17459" name="Object 16"/>
          <p:cNvGraphicFramePr/>
          <p:nvPr/>
        </p:nvGraphicFramePr>
        <p:xfrm>
          <a:off x="6454775" y="2714625"/>
          <a:ext cx="331788" cy="373063"/>
        </p:xfrm>
        <a:graphic>
          <a:graphicData uri="http://schemas.openxmlformats.org/presentationml/2006/ole">
            <mc:AlternateContent xmlns:mc="http://schemas.openxmlformats.org/markup-compatibility/2006">
              <mc:Choice xmlns:v="urn:schemas-microsoft-com:vml" Requires="v">
                <p:oleObj spid="_x0000_s553901" name="" r:id="rId29" imgW="64135" imgH="96520" progId="Equation.3">
                  <p:embed/>
                </p:oleObj>
              </mc:Choice>
              <mc:Fallback>
                <p:oleObj name="" r:id="rId29" imgW="64135" imgH="96520" progId="Equation.3">
                  <p:embed/>
                  <p:pic>
                    <p:nvPicPr>
                      <p:cNvPr id="0" name="Object 1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454775" y="2714625"/>
                        <a:ext cx="3317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0" name="Object 17"/>
          <p:cNvGraphicFramePr/>
          <p:nvPr/>
        </p:nvGraphicFramePr>
        <p:xfrm>
          <a:off x="8358188" y="4286250"/>
          <a:ext cx="227012" cy="355600"/>
        </p:xfrm>
        <a:graphic>
          <a:graphicData uri="http://schemas.openxmlformats.org/presentationml/2006/ole">
            <mc:AlternateContent xmlns:mc="http://schemas.openxmlformats.org/markup-compatibility/2006">
              <mc:Choice xmlns:v="urn:schemas-microsoft-com:vml" Requires="v">
                <p:oleObj spid="_x0000_s553902" name="" r:id="rId31" imgW="51435" imgH="102870" progId="Equation.3">
                  <p:embed/>
                </p:oleObj>
              </mc:Choice>
              <mc:Fallback>
                <p:oleObj name="" r:id="rId31" imgW="51435" imgH="102870" progId="Equation.3">
                  <p:embed/>
                  <p:pic>
                    <p:nvPicPr>
                      <p:cNvPr id="0" name="Object 17"/>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58188" y="4286250"/>
                        <a:ext cx="22701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7461" name="Text Box 53"/>
          <p:cNvSpPr txBox="1">
            <a:spLocks noChangeArrowheads="1"/>
          </p:cNvSpPr>
          <p:nvPr/>
        </p:nvSpPr>
        <p:spPr bwMode="auto">
          <a:xfrm>
            <a:off x="428625" y="5876925"/>
            <a:ext cx="33575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i="1">
                <a:solidFill>
                  <a:srgbClr val="FFFF00"/>
                </a:solidFill>
              </a:rPr>
              <a:t>n </a:t>
            </a:r>
            <a:r>
              <a:rPr lang="zh-CN" altLang="en-US">
                <a:solidFill>
                  <a:schemeClr val="bg1"/>
                </a:solidFill>
                <a:latin typeface="宋体" panose="02010600030101010101" pitchFamily="2" charset="-122"/>
              </a:rPr>
              <a:t>容纳电子的最大数目</a:t>
            </a:r>
            <a:endParaRPr lang="zh-CN" altLang="en-US">
              <a:solidFill>
                <a:schemeClr val="bg1"/>
              </a:solidFill>
              <a:latin typeface="宋体" panose="02010600030101010101" pitchFamily="2" charset="-122"/>
            </a:endParaRPr>
          </a:p>
        </p:txBody>
      </p:sp>
      <p:graphicFrame>
        <p:nvGraphicFramePr>
          <p:cNvPr id="17462" name="Object 18"/>
          <p:cNvGraphicFramePr/>
          <p:nvPr/>
        </p:nvGraphicFramePr>
        <p:xfrm>
          <a:off x="5314950" y="5862638"/>
          <a:ext cx="1143000" cy="458787"/>
        </p:xfrm>
        <a:graphic>
          <a:graphicData uri="http://schemas.openxmlformats.org/presentationml/2006/ole">
            <mc:AlternateContent xmlns:mc="http://schemas.openxmlformats.org/markup-compatibility/2006">
              <mc:Choice xmlns:v="urn:schemas-microsoft-com:vml" Requires="v">
                <p:oleObj spid="_x0000_s553903" name="" r:id="rId33" imgW="340995" imgH="128905" progId="Equation.3">
                  <p:embed/>
                </p:oleObj>
              </mc:Choice>
              <mc:Fallback>
                <p:oleObj name="" r:id="rId33" imgW="340995" imgH="128905" progId="Equation.3">
                  <p:embed/>
                  <p:pic>
                    <p:nvPicPr>
                      <p:cNvPr id="0" name="Object 18"/>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14950" y="5862638"/>
                        <a:ext cx="11430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3" name="Object 19"/>
          <p:cNvGraphicFramePr/>
          <p:nvPr/>
        </p:nvGraphicFramePr>
        <p:xfrm>
          <a:off x="5010150" y="5862638"/>
          <a:ext cx="317500" cy="373062"/>
        </p:xfrm>
        <a:graphic>
          <a:graphicData uri="http://schemas.openxmlformats.org/presentationml/2006/ole">
            <mc:AlternateContent xmlns:mc="http://schemas.openxmlformats.org/markup-compatibility/2006">
              <mc:Choice xmlns:v="urn:schemas-microsoft-com:vml" Requires="v">
                <p:oleObj spid="_x0000_s553904" name="" r:id="rId35" imgW="64135" imgH="96520" progId="Equation.3">
                  <p:embed/>
                </p:oleObj>
              </mc:Choice>
              <mc:Fallback>
                <p:oleObj name="" r:id="rId35" imgW="64135" imgH="96520" progId="Equation.3">
                  <p:embed/>
                  <p:pic>
                    <p:nvPicPr>
                      <p:cNvPr id="0" name="Object 19"/>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10150" y="5862638"/>
                        <a:ext cx="3175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4" name="Object 20"/>
          <p:cNvGraphicFramePr/>
          <p:nvPr/>
        </p:nvGraphicFramePr>
        <p:xfrm>
          <a:off x="4552950" y="5557838"/>
          <a:ext cx="730250" cy="974725"/>
        </p:xfrm>
        <a:graphic>
          <a:graphicData uri="http://schemas.openxmlformats.org/presentationml/2006/ole">
            <mc:AlternateContent xmlns:mc="http://schemas.openxmlformats.org/markup-compatibility/2006">
              <mc:Choice xmlns:v="urn:schemas-microsoft-com:vml" Requires="v">
                <p:oleObj spid="_x0000_s553905" name="" r:id="rId37" imgW="199390" imgH="321945" progId="Equation.3">
                  <p:embed/>
                </p:oleObj>
              </mc:Choice>
              <mc:Fallback>
                <p:oleObj name="" r:id="rId37" imgW="199390" imgH="321945" progId="Equation.3">
                  <p:embed/>
                  <p:pic>
                    <p:nvPicPr>
                      <p:cNvPr id="0" name="Object 20"/>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552950" y="5557838"/>
                        <a:ext cx="7302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5" name="Object 21"/>
          <p:cNvGraphicFramePr/>
          <p:nvPr/>
        </p:nvGraphicFramePr>
        <p:xfrm>
          <a:off x="3714750" y="5786438"/>
          <a:ext cx="857250" cy="515937"/>
        </p:xfrm>
        <a:graphic>
          <a:graphicData uri="http://schemas.openxmlformats.org/presentationml/2006/ole">
            <mc:AlternateContent xmlns:mc="http://schemas.openxmlformats.org/markup-compatibility/2006">
              <mc:Choice xmlns:v="urn:schemas-microsoft-com:vml" Requires="v">
                <p:oleObj spid="_x0000_s553906" name="" r:id="rId39" imgW="244475" imgH="147955" progId="Equation.3">
                  <p:embed/>
                </p:oleObj>
              </mc:Choice>
              <mc:Fallback>
                <p:oleObj name="" r:id="rId39" imgW="244475" imgH="147955" progId="Equation.3">
                  <p:embed/>
                  <p:pic>
                    <p:nvPicPr>
                      <p:cNvPr id="0" name="Object 21"/>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714750" y="5786438"/>
                        <a:ext cx="8572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6" name="Object 22"/>
          <p:cNvGraphicFramePr/>
          <p:nvPr/>
        </p:nvGraphicFramePr>
        <p:xfrm>
          <a:off x="6457950" y="5786438"/>
          <a:ext cx="952500" cy="458787"/>
        </p:xfrm>
        <a:graphic>
          <a:graphicData uri="http://schemas.openxmlformats.org/presentationml/2006/ole">
            <mc:AlternateContent xmlns:mc="http://schemas.openxmlformats.org/markup-compatibility/2006">
              <mc:Choice xmlns:v="urn:schemas-microsoft-com:vml" Requires="v">
                <p:oleObj spid="_x0000_s553907" name="" r:id="rId41" imgW="276860" imgH="128905" progId="Equation.3">
                  <p:embed/>
                </p:oleObj>
              </mc:Choice>
              <mc:Fallback>
                <p:oleObj name="" r:id="rId41" imgW="276860" imgH="128905" progId="Equation.3">
                  <p:embed/>
                  <p:pic>
                    <p:nvPicPr>
                      <p:cNvPr id="0" name="Object 22"/>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457950" y="5786438"/>
                        <a:ext cx="9525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8" name="Object 23"/>
          <p:cNvGraphicFramePr/>
          <p:nvPr/>
        </p:nvGraphicFramePr>
        <p:xfrm>
          <a:off x="6929438" y="2928938"/>
          <a:ext cx="1498600" cy="431800"/>
        </p:xfrm>
        <a:graphic>
          <a:graphicData uri="http://schemas.openxmlformats.org/presentationml/2006/ole">
            <mc:AlternateContent xmlns:mc="http://schemas.openxmlformats.org/markup-compatibility/2006">
              <mc:Choice xmlns:v="urn:schemas-microsoft-com:vml" Requires="v">
                <p:oleObj spid="_x0000_s553908" name="" r:id="rId43" imgW="586105" imgH="135255" progId="Equation.3">
                  <p:embed/>
                </p:oleObj>
              </mc:Choice>
              <mc:Fallback>
                <p:oleObj name="" r:id="rId43" imgW="586105" imgH="135255" progId="Equation.3">
                  <p:embed/>
                  <p:pic>
                    <p:nvPicPr>
                      <p:cNvPr id="0" name="Object 23"/>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929438" y="2928938"/>
                        <a:ext cx="1498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7469" name="Object 24"/>
          <p:cNvGraphicFramePr/>
          <p:nvPr/>
        </p:nvGraphicFramePr>
        <p:xfrm>
          <a:off x="7000875" y="2425700"/>
          <a:ext cx="1320800" cy="431800"/>
        </p:xfrm>
        <a:graphic>
          <a:graphicData uri="http://schemas.openxmlformats.org/presentationml/2006/ole">
            <mc:AlternateContent xmlns:mc="http://schemas.openxmlformats.org/markup-compatibility/2006">
              <mc:Choice xmlns:v="urn:schemas-microsoft-com:vml" Requires="v">
                <p:oleObj spid="_x0000_s553909" name="" r:id="rId45" imgW="514985" imgH="135255" progId="Equation.3">
                  <p:embed/>
                </p:oleObj>
              </mc:Choice>
              <mc:Fallback>
                <p:oleObj name="" r:id="rId45" imgW="514985" imgH="135255" progId="Equation.3">
                  <p:embed/>
                  <p:pic>
                    <p:nvPicPr>
                      <p:cNvPr id="0" name="Object 24"/>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00875" y="2425700"/>
                        <a:ext cx="1320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1" name="AutoShape 30"/>
          <p:cNvSpPr>
            <a:spLocks noChangeArrowheads="1"/>
          </p:cNvSpPr>
          <p:nvPr/>
        </p:nvSpPr>
        <p:spPr bwMode="auto">
          <a:xfrm>
            <a:off x="2857500" y="3571875"/>
            <a:ext cx="565150" cy="457200"/>
          </a:xfrm>
          <a:prstGeom prst="rightArrow">
            <a:avLst>
              <a:gd name="adj1" fmla="val 50000"/>
              <a:gd name="adj2" fmla="val 37495"/>
            </a:avLst>
          </a:prstGeom>
          <a:noFill/>
          <a:ln w="19050">
            <a:solidFill>
              <a:srgbClr val="FFCCFF"/>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graphicFrame>
        <p:nvGraphicFramePr>
          <p:cNvPr id="2" name="Object 41"/>
          <p:cNvGraphicFramePr/>
          <p:nvPr/>
        </p:nvGraphicFramePr>
        <p:xfrm>
          <a:off x="7597775" y="3556000"/>
          <a:ext cx="331788" cy="373063"/>
        </p:xfrm>
        <a:graphic>
          <a:graphicData uri="http://schemas.openxmlformats.org/presentationml/2006/ole">
            <mc:AlternateContent xmlns:mc="http://schemas.openxmlformats.org/markup-compatibility/2006">
              <mc:Choice xmlns:v="urn:schemas-microsoft-com:vml" Requires="v">
                <p:oleObj spid="_x0000_s553910" name="" r:id="rId47" imgW="64135" imgH="96520" progId="Equation.3">
                  <p:embed/>
                </p:oleObj>
              </mc:Choice>
              <mc:Fallback>
                <p:oleObj name="" r:id="rId47" imgW="64135" imgH="96520" progId="Equation.3">
                  <p:embed/>
                  <p:pic>
                    <p:nvPicPr>
                      <p:cNvPr id="0" name="Object 41"/>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597775" y="3556000"/>
                        <a:ext cx="331788"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 name="Object 42"/>
          <p:cNvGraphicFramePr/>
          <p:nvPr/>
        </p:nvGraphicFramePr>
        <p:xfrm>
          <a:off x="7597775" y="4598988"/>
          <a:ext cx="331788" cy="401637"/>
        </p:xfrm>
        <a:graphic>
          <a:graphicData uri="http://schemas.openxmlformats.org/presentationml/2006/ole">
            <mc:AlternateContent xmlns:mc="http://schemas.openxmlformats.org/markup-compatibility/2006">
              <mc:Choice xmlns:v="urn:schemas-microsoft-com:vml" Requires="v">
                <p:oleObj spid="_x0000_s553911" name="" r:id="rId49" imgW="64135" imgH="102870" progId="Equation.3">
                  <p:embed/>
                </p:oleObj>
              </mc:Choice>
              <mc:Fallback>
                <p:oleObj name="" r:id="rId49" imgW="64135" imgH="102870" progId="Equation.3">
                  <p:embed/>
                  <p:pic>
                    <p:nvPicPr>
                      <p:cNvPr id="0" name="Object 42"/>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597775" y="4598988"/>
                        <a:ext cx="331788"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236"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92ED33CD-A56E-47D1-AC32-82257D2E52C6}"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7433"/>
                                        </p:tgtEl>
                                        <p:attrNameLst>
                                          <p:attrName>style.visibility</p:attrName>
                                        </p:attrNameLst>
                                      </p:cBhvr>
                                      <p:to>
                                        <p:strVal val="visible"/>
                                      </p:to>
                                    </p:set>
                                    <p:animEffect transition="in" filter="blinds(horizontal)">
                                      <p:cBhvr>
                                        <p:cTn id="7" dur="500"/>
                                        <p:tgtEl>
                                          <p:spTgt spid="174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431"/>
                                        </p:tgtEl>
                                        <p:attrNameLst>
                                          <p:attrName>style.visibility</p:attrName>
                                        </p:attrNameLst>
                                      </p:cBhvr>
                                      <p:to>
                                        <p:strVal val="visible"/>
                                      </p:to>
                                    </p:set>
                                    <p:animEffect transition="in" filter="wipe(left)">
                                      <p:cBhvr>
                                        <p:cTn id="11" dur="1000"/>
                                        <p:tgtEl>
                                          <p:spTgt spid="174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432"/>
                                        </p:tgtEl>
                                        <p:attrNameLst>
                                          <p:attrName>style.visibility</p:attrName>
                                        </p:attrNameLst>
                                      </p:cBhvr>
                                      <p:to>
                                        <p:strVal val="visible"/>
                                      </p:to>
                                    </p:set>
                                    <p:animEffect transition="in" filter="wipe(left)">
                                      <p:cBhvr>
                                        <p:cTn id="16" dur="500"/>
                                        <p:tgtEl>
                                          <p:spTgt spid="1743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434"/>
                                        </p:tgtEl>
                                        <p:attrNameLst>
                                          <p:attrName>style.visibility</p:attrName>
                                        </p:attrNameLst>
                                      </p:cBhvr>
                                      <p:to>
                                        <p:strVal val="visible"/>
                                      </p:to>
                                    </p:set>
                                    <p:animEffect transition="in" filter="dissolve">
                                      <p:cBhvr>
                                        <p:cTn id="21" dur="500"/>
                                        <p:tgtEl>
                                          <p:spTgt spid="17434"/>
                                        </p:tgtEl>
                                      </p:cBhvr>
                                    </p:animEffect>
                                  </p:childTnLst>
                                </p:cTn>
                              </p:par>
                            </p:childTnLst>
                          </p:cTn>
                        </p:par>
                      </p:childTnLst>
                    </p:cTn>
                  </p:par>
                  <p:par>
                    <p:cTn id="22" fill="hold">
                      <p:stCondLst>
                        <p:cond delay="indefinite"/>
                      </p:stCondLst>
                      <p:childTnLst>
                        <p:par>
                          <p:cTn id="23" fill="hold">
                            <p:stCondLst>
                              <p:cond delay="0"/>
                            </p:stCondLst>
                            <p:childTnLst>
                              <p:par>
                                <p:cTn id="24" presetID="23" presetClass="entr" presetSubtype="16" fill="hold" nodeType="clickEffect">
                                  <p:stCondLst>
                                    <p:cond delay="0"/>
                                  </p:stCondLst>
                                  <p:childTnLst>
                                    <p:set>
                                      <p:cBhvr>
                                        <p:cTn id="25" dur="1" fill="hold">
                                          <p:stCondLst>
                                            <p:cond delay="0"/>
                                          </p:stCondLst>
                                        </p:cTn>
                                        <p:tgtEl>
                                          <p:spTgt spid="17435"/>
                                        </p:tgtEl>
                                        <p:attrNameLst>
                                          <p:attrName>style.visibility</p:attrName>
                                        </p:attrNameLst>
                                      </p:cBhvr>
                                      <p:to>
                                        <p:strVal val="visible"/>
                                      </p:to>
                                    </p:set>
                                    <p:anim calcmode="lin" valueType="num">
                                      <p:cBhvr>
                                        <p:cTn id="26" dur="500" fill="hold"/>
                                        <p:tgtEl>
                                          <p:spTgt spid="17435"/>
                                        </p:tgtEl>
                                        <p:attrNameLst>
                                          <p:attrName>ppt_w</p:attrName>
                                        </p:attrNameLst>
                                      </p:cBhvr>
                                      <p:tavLst>
                                        <p:tav tm="0">
                                          <p:val>
                                            <p:fltVal val="0"/>
                                          </p:val>
                                        </p:tav>
                                        <p:tav tm="100000">
                                          <p:val>
                                            <p:strVal val="#ppt_w"/>
                                          </p:val>
                                        </p:tav>
                                      </p:tavLst>
                                    </p:anim>
                                    <p:anim calcmode="lin" valueType="num">
                                      <p:cBhvr>
                                        <p:cTn id="27" dur="500" fill="hold"/>
                                        <p:tgtEl>
                                          <p:spTgt spid="17435"/>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437"/>
                                        </p:tgtEl>
                                        <p:attrNameLst>
                                          <p:attrName>style.visibility</p:attrName>
                                        </p:attrNameLst>
                                      </p:cBhvr>
                                      <p:to>
                                        <p:strVal val="visible"/>
                                      </p:to>
                                    </p:set>
                                    <p:animEffect transition="in" filter="wipe(left)">
                                      <p:cBhvr>
                                        <p:cTn id="32" dur="500"/>
                                        <p:tgtEl>
                                          <p:spTgt spid="17437"/>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7436"/>
                                        </p:tgtEl>
                                        <p:attrNameLst>
                                          <p:attrName>style.visibility</p:attrName>
                                        </p:attrNameLst>
                                      </p:cBhvr>
                                      <p:to>
                                        <p:strVal val="visible"/>
                                      </p:to>
                                    </p:set>
                                    <p:animEffect transition="in" filter="wipe(left)">
                                      <p:cBhvr>
                                        <p:cTn id="36" dur="500"/>
                                        <p:tgtEl>
                                          <p:spTgt spid="174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7438"/>
                                        </p:tgtEl>
                                        <p:attrNameLst>
                                          <p:attrName>style.visibility</p:attrName>
                                        </p:attrNameLst>
                                      </p:cBhvr>
                                      <p:to>
                                        <p:strVal val="visible"/>
                                      </p:to>
                                    </p:set>
                                    <p:animEffect transition="in" filter="wipe(left)">
                                      <p:cBhvr>
                                        <p:cTn id="41" dur="500"/>
                                        <p:tgtEl>
                                          <p:spTgt spid="1743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17439"/>
                                        </p:tgtEl>
                                        <p:attrNameLst>
                                          <p:attrName>style.visibility</p:attrName>
                                        </p:attrNameLst>
                                      </p:cBhvr>
                                      <p:to>
                                        <p:strVal val="visible"/>
                                      </p:to>
                                    </p:set>
                                    <p:animEffect transition="in" filter="wipe(left)">
                                      <p:cBhvr>
                                        <p:cTn id="45" dur="500"/>
                                        <p:tgtEl>
                                          <p:spTgt spid="17439"/>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17452"/>
                                        </p:tgtEl>
                                        <p:attrNameLst>
                                          <p:attrName>style.visibility</p:attrName>
                                        </p:attrNameLst>
                                      </p:cBhvr>
                                      <p:to>
                                        <p:strVal val="visible"/>
                                      </p:to>
                                    </p:set>
                                    <p:animEffect transition="in" filter="wipe(left)">
                                      <p:cBhvr>
                                        <p:cTn id="49" dur="500"/>
                                        <p:tgtEl>
                                          <p:spTgt spid="174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7440"/>
                                        </p:tgtEl>
                                        <p:attrNameLst>
                                          <p:attrName>style.visibility</p:attrName>
                                        </p:attrNameLst>
                                      </p:cBhvr>
                                      <p:to>
                                        <p:strVal val="visible"/>
                                      </p:to>
                                    </p:set>
                                    <p:animEffect transition="in" filter="wipe(left)">
                                      <p:cBhvr>
                                        <p:cTn id="54" dur="500"/>
                                        <p:tgtEl>
                                          <p:spTgt spid="17440"/>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7441"/>
                                        </p:tgtEl>
                                        <p:attrNameLst>
                                          <p:attrName>style.visibility</p:attrName>
                                        </p:attrNameLst>
                                      </p:cBhvr>
                                      <p:to>
                                        <p:strVal val="visible"/>
                                      </p:to>
                                    </p:set>
                                    <p:animEffect transition="in" filter="wipe(left)">
                                      <p:cBhvr>
                                        <p:cTn id="58" dur="500"/>
                                        <p:tgtEl>
                                          <p:spTgt spid="17441"/>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17458"/>
                                        </p:tgtEl>
                                        <p:attrNameLst>
                                          <p:attrName>style.visibility</p:attrName>
                                        </p:attrNameLst>
                                      </p:cBhvr>
                                      <p:to>
                                        <p:strVal val="visible"/>
                                      </p:to>
                                    </p:set>
                                    <p:animEffect transition="in" filter="wipe(left)">
                                      <p:cBhvr>
                                        <p:cTn id="62" dur="500"/>
                                        <p:tgtEl>
                                          <p:spTgt spid="174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7459"/>
                                        </p:tgtEl>
                                        <p:attrNameLst>
                                          <p:attrName>style.visibility</p:attrName>
                                        </p:attrNameLst>
                                      </p:cBhvr>
                                      <p:to>
                                        <p:strVal val="visible"/>
                                      </p:to>
                                    </p:set>
                                    <p:animEffect transition="in" filter="wipe(up)">
                                      <p:cBhvr>
                                        <p:cTn id="67" dur="500"/>
                                        <p:tgtEl>
                                          <p:spTgt spid="17459"/>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7469"/>
                                        </p:tgtEl>
                                        <p:attrNameLst>
                                          <p:attrName>style.visibility</p:attrName>
                                        </p:attrNameLst>
                                      </p:cBhvr>
                                      <p:to>
                                        <p:strVal val="visible"/>
                                      </p:to>
                                    </p:set>
                                    <p:animEffect transition="in" filter="dissolve">
                                      <p:cBhvr>
                                        <p:cTn id="72" dur="500"/>
                                        <p:tgtEl>
                                          <p:spTgt spid="17469"/>
                                        </p:tgtEl>
                                      </p:cBhvr>
                                    </p:animEffect>
                                  </p:childTnLst>
                                </p:cTn>
                              </p:par>
                            </p:childTnLst>
                          </p:cTn>
                        </p:par>
                        <p:par>
                          <p:cTn id="73" fill="hold">
                            <p:stCondLst>
                              <p:cond delay="500"/>
                            </p:stCondLst>
                            <p:childTnLst>
                              <p:par>
                                <p:cTn id="74" presetID="9" presetClass="entr" presetSubtype="0" fill="hold" nodeType="afterEffect">
                                  <p:stCondLst>
                                    <p:cond delay="0"/>
                                  </p:stCondLst>
                                  <p:childTnLst>
                                    <p:set>
                                      <p:cBhvr>
                                        <p:cTn id="75" dur="1" fill="hold">
                                          <p:stCondLst>
                                            <p:cond delay="0"/>
                                          </p:stCondLst>
                                        </p:cTn>
                                        <p:tgtEl>
                                          <p:spTgt spid="17468"/>
                                        </p:tgtEl>
                                        <p:attrNameLst>
                                          <p:attrName>style.visibility</p:attrName>
                                        </p:attrNameLst>
                                      </p:cBhvr>
                                      <p:to>
                                        <p:strVal val="visible"/>
                                      </p:to>
                                    </p:set>
                                    <p:animEffect transition="in" filter="dissolve">
                                      <p:cBhvr>
                                        <p:cTn id="76" dur="500"/>
                                        <p:tgtEl>
                                          <p:spTgt spid="17468"/>
                                        </p:tgtEl>
                                      </p:cBhvr>
                                    </p:animEffect>
                                  </p:childTnLst>
                                </p:cTn>
                              </p:par>
                            </p:childTnLst>
                          </p:cTn>
                        </p:par>
                      </p:childTnLst>
                    </p:cTn>
                  </p:par>
                  <p:par>
                    <p:cTn id="77" fill="hold">
                      <p:stCondLst>
                        <p:cond delay="indefinite"/>
                      </p:stCondLst>
                      <p:childTnLst>
                        <p:par>
                          <p:cTn id="78" fill="hold">
                            <p:stCondLst>
                              <p:cond delay="0"/>
                            </p:stCondLst>
                            <p:childTnLst>
                              <p:par>
                                <p:cTn id="79" presetID="23" presetClass="entr" presetSubtype="16" fill="hold" nodeType="clickEffect">
                                  <p:stCondLst>
                                    <p:cond delay="0"/>
                                  </p:stCondLst>
                                  <p:childTnLst>
                                    <p:set>
                                      <p:cBhvr>
                                        <p:cTn id="80" dur="1" fill="hold">
                                          <p:stCondLst>
                                            <p:cond delay="0"/>
                                          </p:stCondLst>
                                        </p:cTn>
                                        <p:tgtEl>
                                          <p:spTgt spid="17442"/>
                                        </p:tgtEl>
                                        <p:attrNameLst>
                                          <p:attrName>style.visibility</p:attrName>
                                        </p:attrNameLst>
                                      </p:cBhvr>
                                      <p:to>
                                        <p:strVal val="visible"/>
                                      </p:to>
                                    </p:set>
                                    <p:anim calcmode="lin" valueType="num">
                                      <p:cBhvr>
                                        <p:cTn id="81" dur="500" fill="hold"/>
                                        <p:tgtEl>
                                          <p:spTgt spid="17442"/>
                                        </p:tgtEl>
                                        <p:attrNameLst>
                                          <p:attrName>ppt_w</p:attrName>
                                        </p:attrNameLst>
                                      </p:cBhvr>
                                      <p:tavLst>
                                        <p:tav tm="0">
                                          <p:val>
                                            <p:fltVal val="0"/>
                                          </p:val>
                                        </p:tav>
                                        <p:tav tm="100000">
                                          <p:val>
                                            <p:strVal val="#ppt_w"/>
                                          </p:val>
                                        </p:tav>
                                      </p:tavLst>
                                    </p:anim>
                                    <p:anim calcmode="lin" valueType="num">
                                      <p:cBhvr>
                                        <p:cTn id="82" dur="500" fill="hold"/>
                                        <p:tgtEl>
                                          <p:spTgt spid="17442"/>
                                        </p:tgtEl>
                                        <p:attrNameLst>
                                          <p:attrName>ppt_h</p:attrName>
                                        </p:attrNameLst>
                                      </p:cBhvr>
                                      <p:tavLst>
                                        <p:tav tm="0">
                                          <p:val>
                                            <p:fltVal val="0"/>
                                          </p:val>
                                        </p:tav>
                                        <p:tav tm="100000">
                                          <p:val>
                                            <p:strVal val="#ppt_h"/>
                                          </p:val>
                                        </p:tav>
                                      </p:tavLst>
                                    </p:anim>
                                  </p:childTnLst>
                                </p:cTn>
                              </p:par>
                            </p:childTnLst>
                          </p:cTn>
                        </p:par>
                        <p:par>
                          <p:cTn id="83" fill="hold">
                            <p:stCondLst>
                              <p:cond delay="500"/>
                            </p:stCondLst>
                            <p:childTnLst>
                              <p:par>
                                <p:cTn id="84" presetID="16" presetClass="entr" presetSubtype="42" fill="hold" grpId="0" nodeType="afterEffect">
                                  <p:stCondLst>
                                    <p:cond delay="0"/>
                                  </p:stCondLst>
                                  <p:childTnLst>
                                    <p:set>
                                      <p:cBhvr>
                                        <p:cTn id="85" dur="1" fill="hold">
                                          <p:stCondLst>
                                            <p:cond delay="0"/>
                                          </p:stCondLst>
                                        </p:cTn>
                                        <p:tgtEl>
                                          <p:spTgt spid="17443"/>
                                        </p:tgtEl>
                                        <p:attrNameLst>
                                          <p:attrName>style.visibility</p:attrName>
                                        </p:attrNameLst>
                                      </p:cBhvr>
                                      <p:to>
                                        <p:strVal val="visible"/>
                                      </p:to>
                                    </p:set>
                                    <p:animEffect transition="in" filter="barn(outHorizontal)">
                                      <p:cBhvr>
                                        <p:cTn id="86" dur="500"/>
                                        <p:tgtEl>
                                          <p:spTgt spid="174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7444"/>
                                        </p:tgtEl>
                                        <p:attrNameLst>
                                          <p:attrName>style.visibility</p:attrName>
                                        </p:attrNameLst>
                                      </p:cBhvr>
                                      <p:to>
                                        <p:strVal val="visible"/>
                                      </p:to>
                                    </p:set>
                                    <p:animEffect transition="in" filter="wipe(left)">
                                      <p:cBhvr>
                                        <p:cTn id="91" dur="500"/>
                                        <p:tgtEl>
                                          <p:spTgt spid="17444"/>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17445"/>
                                        </p:tgtEl>
                                        <p:attrNameLst>
                                          <p:attrName>style.visibility</p:attrName>
                                        </p:attrNameLst>
                                      </p:cBhvr>
                                      <p:to>
                                        <p:strVal val="visible"/>
                                      </p:to>
                                    </p:set>
                                    <p:animEffect transition="in" filter="wipe(left)">
                                      <p:cBhvr>
                                        <p:cTn id="95" dur="500"/>
                                        <p:tgtEl>
                                          <p:spTgt spid="17445"/>
                                        </p:tgtEl>
                                      </p:cBhvr>
                                    </p:animEffect>
                                  </p:childTnLst>
                                </p:cTn>
                              </p:par>
                            </p:childTnLst>
                          </p:cTn>
                        </p:par>
                        <p:par>
                          <p:cTn id="96" fill="hold">
                            <p:stCondLst>
                              <p:cond delay="1000"/>
                            </p:stCondLst>
                            <p:childTnLst>
                              <p:par>
                                <p:cTn id="97" presetID="22" presetClass="entr" presetSubtype="8"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left)">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7446"/>
                                        </p:tgtEl>
                                        <p:attrNameLst>
                                          <p:attrName>style.visibility</p:attrName>
                                        </p:attrNameLst>
                                      </p:cBhvr>
                                      <p:to>
                                        <p:strVal val="visible"/>
                                      </p:to>
                                    </p:set>
                                    <p:animEffect transition="in" filter="wipe(left)">
                                      <p:cBhvr>
                                        <p:cTn id="104" dur="500"/>
                                        <p:tgtEl>
                                          <p:spTgt spid="17446"/>
                                        </p:tgtEl>
                                      </p:cBhvr>
                                    </p:animEffect>
                                  </p:childTnLst>
                                </p:cTn>
                              </p:par>
                            </p:childTnLst>
                          </p:cTn>
                        </p:par>
                        <p:par>
                          <p:cTn id="105" fill="hold">
                            <p:stCondLst>
                              <p:cond delay="500"/>
                            </p:stCondLst>
                            <p:childTnLst>
                              <p:par>
                                <p:cTn id="106" presetID="22" presetClass="entr" presetSubtype="8" fill="hold" grpId="0" nodeType="afterEffect">
                                  <p:stCondLst>
                                    <p:cond delay="0"/>
                                  </p:stCondLst>
                                  <p:childTnLst>
                                    <p:set>
                                      <p:cBhvr>
                                        <p:cTn id="107" dur="1" fill="hold">
                                          <p:stCondLst>
                                            <p:cond delay="0"/>
                                          </p:stCondLst>
                                        </p:cTn>
                                        <p:tgtEl>
                                          <p:spTgt spid="17451"/>
                                        </p:tgtEl>
                                        <p:attrNameLst>
                                          <p:attrName>style.visibility</p:attrName>
                                        </p:attrNameLst>
                                      </p:cBhvr>
                                      <p:to>
                                        <p:strVal val="visible"/>
                                      </p:to>
                                    </p:set>
                                    <p:animEffect transition="in" filter="wipe(left)">
                                      <p:cBhvr>
                                        <p:cTn id="108" dur="500"/>
                                        <p:tgtEl>
                                          <p:spTgt spid="17451"/>
                                        </p:tgtEl>
                                      </p:cBhvr>
                                    </p:animEffect>
                                  </p:childTnLst>
                                </p:cTn>
                              </p:par>
                            </p:childTnLst>
                          </p:cTn>
                        </p:par>
                        <p:par>
                          <p:cTn id="109" fill="hold">
                            <p:stCondLst>
                              <p:cond delay="1000"/>
                            </p:stCondLst>
                            <p:childTnLst>
                              <p:par>
                                <p:cTn id="110" presetID="22" presetClass="entr" presetSubtype="8" fill="hold" nodeType="afterEffect">
                                  <p:stCondLst>
                                    <p:cond delay="0"/>
                                  </p:stCondLst>
                                  <p:childTnLst>
                                    <p:set>
                                      <p:cBhvr>
                                        <p:cTn id="111" dur="1" fill="hold">
                                          <p:stCondLst>
                                            <p:cond delay="0"/>
                                          </p:stCondLst>
                                        </p:cTn>
                                        <p:tgtEl>
                                          <p:spTgt spid="17453"/>
                                        </p:tgtEl>
                                        <p:attrNameLst>
                                          <p:attrName>style.visibility</p:attrName>
                                        </p:attrNameLst>
                                      </p:cBhvr>
                                      <p:to>
                                        <p:strVal val="visible"/>
                                      </p:to>
                                    </p:set>
                                    <p:animEffect transition="in" filter="wipe(left)">
                                      <p:cBhvr>
                                        <p:cTn id="112" dur="500"/>
                                        <p:tgtEl>
                                          <p:spTgt spid="17453"/>
                                        </p:tgtEl>
                                      </p:cBhvr>
                                    </p:animEffect>
                                  </p:childTnLst>
                                </p:cTn>
                              </p:par>
                            </p:childTnLst>
                          </p:cTn>
                        </p:par>
                        <p:par>
                          <p:cTn id="113" fill="hold">
                            <p:stCondLst>
                              <p:cond delay="1500"/>
                            </p:stCondLst>
                            <p:childTnLst>
                              <p:par>
                                <p:cTn id="114" presetID="22" presetClass="entr" presetSubtype="8" fill="hold" nodeType="afterEffect">
                                  <p:stCondLst>
                                    <p:cond delay="0"/>
                                  </p:stCondLst>
                                  <p:childTnLst>
                                    <p:set>
                                      <p:cBhvr>
                                        <p:cTn id="115" dur="1" fill="hold">
                                          <p:stCondLst>
                                            <p:cond delay="0"/>
                                          </p:stCondLst>
                                        </p:cTn>
                                        <p:tgtEl>
                                          <p:spTgt spid="2"/>
                                        </p:tgtEl>
                                        <p:attrNameLst>
                                          <p:attrName>style.visibility</p:attrName>
                                        </p:attrNameLst>
                                      </p:cBhvr>
                                      <p:to>
                                        <p:strVal val="visible"/>
                                      </p:to>
                                    </p:set>
                                    <p:animEffect transition="in" filter="wipe(left)">
                                      <p:cBhvr>
                                        <p:cTn id="116" dur="500"/>
                                        <p:tgtEl>
                                          <p:spTgt spid="2"/>
                                        </p:tgtEl>
                                      </p:cBhvr>
                                    </p:animEffect>
                                  </p:childTnLst>
                                </p:cTn>
                              </p:par>
                            </p:childTnLst>
                          </p:cTn>
                        </p:par>
                      </p:childTnLst>
                    </p:cTn>
                  </p:par>
                  <p:par>
                    <p:cTn id="117" fill="hold">
                      <p:stCondLst>
                        <p:cond delay="indefinite"/>
                      </p:stCondLst>
                      <p:childTnLst>
                        <p:par>
                          <p:cTn id="118" fill="hold">
                            <p:stCondLst>
                              <p:cond delay="0"/>
                            </p:stCondLst>
                            <p:childTnLst>
                              <p:par>
                                <p:cTn id="119" presetID="16" presetClass="entr" presetSubtype="42" fill="hold" nodeType="clickEffect">
                                  <p:stCondLst>
                                    <p:cond delay="0"/>
                                  </p:stCondLst>
                                  <p:childTnLst>
                                    <p:set>
                                      <p:cBhvr>
                                        <p:cTn id="120" dur="1" fill="hold">
                                          <p:stCondLst>
                                            <p:cond delay="0"/>
                                          </p:stCondLst>
                                        </p:cTn>
                                        <p:tgtEl>
                                          <p:spTgt spid="17450"/>
                                        </p:tgtEl>
                                        <p:attrNameLst>
                                          <p:attrName>style.visibility</p:attrName>
                                        </p:attrNameLst>
                                      </p:cBhvr>
                                      <p:to>
                                        <p:strVal val="visible"/>
                                      </p:to>
                                    </p:set>
                                    <p:animEffect transition="in" filter="barn(outHorizontal)">
                                      <p:cBhvr>
                                        <p:cTn id="121" dur="500"/>
                                        <p:tgtEl>
                                          <p:spTgt spid="17450"/>
                                        </p:tgtEl>
                                      </p:cBhvr>
                                    </p:animEffect>
                                  </p:childTnLst>
                                </p:cTn>
                              </p:par>
                            </p:childTnLst>
                          </p:cTn>
                        </p:par>
                        <p:par>
                          <p:cTn id="122" fill="hold">
                            <p:stCondLst>
                              <p:cond delay="500"/>
                            </p:stCondLst>
                            <p:childTnLst>
                              <p:par>
                                <p:cTn id="123" presetID="22" presetClass="entr" presetSubtype="8" fill="hold" nodeType="afterEffect">
                                  <p:stCondLst>
                                    <p:cond delay="0"/>
                                  </p:stCondLst>
                                  <p:childTnLst>
                                    <p:set>
                                      <p:cBhvr>
                                        <p:cTn id="124" dur="1" fill="hold">
                                          <p:stCondLst>
                                            <p:cond delay="0"/>
                                          </p:stCondLst>
                                        </p:cTn>
                                        <p:tgtEl>
                                          <p:spTgt spid="17448"/>
                                        </p:tgtEl>
                                        <p:attrNameLst>
                                          <p:attrName>style.visibility</p:attrName>
                                        </p:attrNameLst>
                                      </p:cBhvr>
                                      <p:to>
                                        <p:strVal val="visible"/>
                                      </p:to>
                                    </p:set>
                                    <p:animEffect transition="in" filter="wipe(left)">
                                      <p:cBhvr>
                                        <p:cTn id="125" dur="500"/>
                                        <p:tgtEl>
                                          <p:spTgt spid="17448"/>
                                        </p:tgtEl>
                                      </p:cBhvr>
                                    </p:animEffect>
                                  </p:childTnLst>
                                </p:cTn>
                              </p:par>
                            </p:childTnLst>
                          </p:cTn>
                        </p:par>
                        <p:par>
                          <p:cTn id="126" fill="hold">
                            <p:stCondLst>
                              <p:cond delay="1000"/>
                            </p:stCondLst>
                            <p:childTnLst>
                              <p:par>
                                <p:cTn id="127" presetID="22" presetClass="entr" presetSubtype="8" fill="hold" nodeType="afterEffect">
                                  <p:stCondLst>
                                    <p:cond delay="0"/>
                                  </p:stCondLst>
                                  <p:childTnLst>
                                    <p:set>
                                      <p:cBhvr>
                                        <p:cTn id="128" dur="1" fill="hold">
                                          <p:stCondLst>
                                            <p:cond delay="0"/>
                                          </p:stCondLst>
                                        </p:cTn>
                                        <p:tgtEl>
                                          <p:spTgt spid="17447"/>
                                        </p:tgtEl>
                                        <p:attrNameLst>
                                          <p:attrName>style.visibility</p:attrName>
                                        </p:attrNameLst>
                                      </p:cBhvr>
                                      <p:to>
                                        <p:strVal val="visible"/>
                                      </p:to>
                                    </p:set>
                                    <p:animEffect transition="in" filter="wipe(left)">
                                      <p:cBhvr>
                                        <p:cTn id="129" dur="500"/>
                                        <p:tgtEl>
                                          <p:spTgt spid="17447"/>
                                        </p:tgtEl>
                                      </p:cBhvr>
                                    </p:animEffect>
                                  </p:childTnLst>
                                </p:cTn>
                              </p:par>
                            </p:childTnLst>
                          </p:cTn>
                        </p:par>
                        <p:par>
                          <p:cTn id="130" fill="hold">
                            <p:stCondLst>
                              <p:cond delay="1500"/>
                            </p:stCondLst>
                            <p:childTnLst>
                              <p:par>
                                <p:cTn id="131" presetID="22" presetClass="entr" presetSubtype="8" fill="hold" nodeType="afterEffect">
                                  <p:stCondLst>
                                    <p:cond delay="0"/>
                                  </p:stCondLst>
                                  <p:childTnLst>
                                    <p:set>
                                      <p:cBhvr>
                                        <p:cTn id="132" dur="1" fill="hold">
                                          <p:stCondLst>
                                            <p:cond delay="0"/>
                                          </p:stCondLst>
                                        </p:cTn>
                                        <p:tgtEl>
                                          <p:spTgt spid="17449"/>
                                        </p:tgtEl>
                                        <p:attrNameLst>
                                          <p:attrName>style.visibility</p:attrName>
                                        </p:attrNameLst>
                                      </p:cBhvr>
                                      <p:to>
                                        <p:strVal val="visible"/>
                                      </p:to>
                                    </p:set>
                                    <p:animEffect transition="in" filter="wipe(left)">
                                      <p:cBhvr>
                                        <p:cTn id="133" dur="500"/>
                                        <p:tgtEl>
                                          <p:spTgt spid="17449"/>
                                        </p:tgtEl>
                                      </p:cBhvr>
                                    </p:animEffect>
                                  </p:childTnLst>
                                </p:cTn>
                              </p:par>
                            </p:childTnLst>
                          </p:cTn>
                        </p:par>
                        <p:par>
                          <p:cTn id="134" fill="hold">
                            <p:stCondLst>
                              <p:cond delay="2000"/>
                            </p:stCondLst>
                            <p:childTnLst>
                              <p:par>
                                <p:cTn id="135" presetID="22" presetClass="entr" presetSubtype="8" fill="hold" grpId="0" nodeType="afterEffect">
                                  <p:stCondLst>
                                    <p:cond delay="0"/>
                                  </p:stCondLst>
                                  <p:childTnLst>
                                    <p:set>
                                      <p:cBhvr>
                                        <p:cTn id="136" dur="1" fill="hold">
                                          <p:stCondLst>
                                            <p:cond delay="0"/>
                                          </p:stCondLst>
                                        </p:cTn>
                                        <p:tgtEl>
                                          <p:spTgt spid="17454"/>
                                        </p:tgtEl>
                                        <p:attrNameLst>
                                          <p:attrName>style.visibility</p:attrName>
                                        </p:attrNameLst>
                                      </p:cBhvr>
                                      <p:to>
                                        <p:strVal val="visible"/>
                                      </p:to>
                                    </p:set>
                                    <p:animEffect transition="in" filter="wipe(left)">
                                      <p:cBhvr>
                                        <p:cTn id="137" dur="500"/>
                                        <p:tgtEl>
                                          <p:spTgt spid="174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7456"/>
                                        </p:tgtEl>
                                        <p:attrNameLst>
                                          <p:attrName>style.visibility</p:attrName>
                                        </p:attrNameLst>
                                      </p:cBhvr>
                                      <p:to>
                                        <p:strVal val="visible"/>
                                      </p:to>
                                    </p:set>
                                    <p:animEffect transition="in" filter="wipe(left)">
                                      <p:cBhvr>
                                        <p:cTn id="142" dur="500"/>
                                        <p:tgtEl>
                                          <p:spTgt spid="17456"/>
                                        </p:tgtEl>
                                      </p:cBhvr>
                                    </p:animEffect>
                                  </p:childTnLst>
                                </p:cTn>
                              </p:par>
                            </p:childTnLst>
                          </p:cTn>
                        </p:par>
                        <p:par>
                          <p:cTn id="143" fill="hold">
                            <p:stCondLst>
                              <p:cond delay="500"/>
                            </p:stCondLst>
                            <p:childTnLst>
                              <p:par>
                                <p:cTn id="144" presetID="22" presetClass="entr" presetSubtype="8" fill="hold" nodeType="afterEffect">
                                  <p:stCondLst>
                                    <p:cond delay="0"/>
                                  </p:stCondLst>
                                  <p:childTnLst>
                                    <p:set>
                                      <p:cBhvr>
                                        <p:cTn id="145" dur="1" fill="hold">
                                          <p:stCondLst>
                                            <p:cond delay="0"/>
                                          </p:stCondLst>
                                        </p:cTn>
                                        <p:tgtEl>
                                          <p:spTgt spid="17455"/>
                                        </p:tgtEl>
                                        <p:attrNameLst>
                                          <p:attrName>style.visibility</p:attrName>
                                        </p:attrNameLst>
                                      </p:cBhvr>
                                      <p:to>
                                        <p:strVal val="visible"/>
                                      </p:to>
                                    </p:set>
                                    <p:animEffect transition="in" filter="wipe(left)">
                                      <p:cBhvr>
                                        <p:cTn id="146" dur="500"/>
                                        <p:tgtEl>
                                          <p:spTgt spid="17455"/>
                                        </p:tgtEl>
                                      </p:cBhvr>
                                    </p:animEffect>
                                  </p:childTnLst>
                                </p:cTn>
                              </p:par>
                            </p:childTnLst>
                          </p:cTn>
                        </p:par>
                        <p:par>
                          <p:cTn id="147" fill="hold">
                            <p:stCondLst>
                              <p:cond delay="1000"/>
                            </p:stCondLst>
                            <p:childTnLst>
                              <p:par>
                                <p:cTn id="148" presetID="22" presetClass="entr" presetSubtype="8" fill="hold" nodeType="afterEffect">
                                  <p:stCondLst>
                                    <p:cond delay="0"/>
                                  </p:stCondLst>
                                  <p:childTnLst>
                                    <p:set>
                                      <p:cBhvr>
                                        <p:cTn id="149" dur="1" fill="hold">
                                          <p:stCondLst>
                                            <p:cond delay="0"/>
                                          </p:stCondLst>
                                        </p:cTn>
                                        <p:tgtEl>
                                          <p:spTgt spid="3"/>
                                        </p:tgtEl>
                                        <p:attrNameLst>
                                          <p:attrName>style.visibility</p:attrName>
                                        </p:attrNameLst>
                                      </p:cBhvr>
                                      <p:to>
                                        <p:strVal val="visible"/>
                                      </p:to>
                                    </p:set>
                                    <p:animEffect transition="in" filter="wipe(left)">
                                      <p:cBhvr>
                                        <p:cTn id="150" dur="500"/>
                                        <p:tgtEl>
                                          <p:spTgt spid="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17457"/>
                                        </p:tgtEl>
                                        <p:attrNameLst>
                                          <p:attrName>style.visibility</p:attrName>
                                        </p:attrNameLst>
                                      </p:cBhvr>
                                      <p:to>
                                        <p:strVal val="visible"/>
                                      </p:to>
                                    </p:set>
                                    <p:animEffect transition="in" filter="wipe(left)">
                                      <p:cBhvr>
                                        <p:cTn id="155" dur="500"/>
                                        <p:tgtEl>
                                          <p:spTgt spid="17457"/>
                                        </p:tgtEl>
                                      </p:cBhvr>
                                    </p:animEffect>
                                  </p:childTnLst>
                                </p:cTn>
                              </p:par>
                            </p:childTnLst>
                          </p:cTn>
                        </p:par>
                        <p:par>
                          <p:cTn id="156" fill="hold">
                            <p:stCondLst>
                              <p:cond delay="500"/>
                            </p:stCondLst>
                            <p:childTnLst>
                              <p:par>
                                <p:cTn id="157" presetID="22" presetClass="entr" presetSubtype="8" fill="hold" nodeType="afterEffect">
                                  <p:stCondLst>
                                    <p:cond delay="0"/>
                                  </p:stCondLst>
                                  <p:childTnLst>
                                    <p:set>
                                      <p:cBhvr>
                                        <p:cTn id="158" dur="1" fill="hold">
                                          <p:stCondLst>
                                            <p:cond delay="0"/>
                                          </p:stCondLst>
                                        </p:cTn>
                                        <p:tgtEl>
                                          <p:spTgt spid="17460"/>
                                        </p:tgtEl>
                                        <p:attrNameLst>
                                          <p:attrName>style.visibility</p:attrName>
                                        </p:attrNameLst>
                                      </p:cBhvr>
                                      <p:to>
                                        <p:strVal val="visible"/>
                                      </p:to>
                                    </p:set>
                                    <p:animEffect transition="in" filter="wipe(left)">
                                      <p:cBhvr>
                                        <p:cTn id="159" dur="500"/>
                                        <p:tgtEl>
                                          <p:spTgt spid="17460"/>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7461"/>
                                        </p:tgtEl>
                                        <p:attrNameLst>
                                          <p:attrName>style.visibility</p:attrName>
                                        </p:attrNameLst>
                                      </p:cBhvr>
                                      <p:to>
                                        <p:strVal val="visible"/>
                                      </p:to>
                                    </p:set>
                                    <p:animEffect transition="in" filter="wipe(left)">
                                      <p:cBhvr>
                                        <p:cTn id="164" dur="500"/>
                                        <p:tgtEl>
                                          <p:spTgt spid="17461"/>
                                        </p:tgtEl>
                                      </p:cBhvr>
                                    </p:animEffect>
                                  </p:childTnLst>
                                </p:cTn>
                              </p:par>
                            </p:childTnLst>
                          </p:cTn>
                        </p:par>
                        <p:par>
                          <p:cTn id="165" fill="hold">
                            <p:stCondLst>
                              <p:cond delay="500"/>
                            </p:stCondLst>
                            <p:childTnLst>
                              <p:par>
                                <p:cTn id="166" presetID="9" presetClass="entr" presetSubtype="0" fill="hold" nodeType="afterEffect">
                                  <p:stCondLst>
                                    <p:cond delay="0"/>
                                  </p:stCondLst>
                                  <p:childTnLst>
                                    <p:set>
                                      <p:cBhvr>
                                        <p:cTn id="167" dur="1" fill="hold">
                                          <p:stCondLst>
                                            <p:cond delay="0"/>
                                          </p:stCondLst>
                                        </p:cTn>
                                        <p:tgtEl>
                                          <p:spTgt spid="17462"/>
                                        </p:tgtEl>
                                        <p:attrNameLst>
                                          <p:attrName>style.visibility</p:attrName>
                                        </p:attrNameLst>
                                      </p:cBhvr>
                                      <p:to>
                                        <p:strVal val="visible"/>
                                      </p:to>
                                    </p:set>
                                    <p:animEffect transition="in" filter="dissolve">
                                      <p:cBhvr>
                                        <p:cTn id="168" dur="500"/>
                                        <p:tgtEl>
                                          <p:spTgt spid="17462"/>
                                        </p:tgtEl>
                                      </p:cBhvr>
                                    </p:animEffect>
                                  </p:childTnLst>
                                </p:cTn>
                              </p:par>
                              <p:par>
                                <p:cTn id="169" presetID="9" presetClass="entr" presetSubtype="0" fill="hold" nodeType="withEffect">
                                  <p:stCondLst>
                                    <p:cond delay="0"/>
                                  </p:stCondLst>
                                  <p:childTnLst>
                                    <p:set>
                                      <p:cBhvr>
                                        <p:cTn id="170" dur="1" fill="hold">
                                          <p:stCondLst>
                                            <p:cond delay="0"/>
                                          </p:stCondLst>
                                        </p:cTn>
                                        <p:tgtEl>
                                          <p:spTgt spid="17463"/>
                                        </p:tgtEl>
                                        <p:attrNameLst>
                                          <p:attrName>style.visibility</p:attrName>
                                        </p:attrNameLst>
                                      </p:cBhvr>
                                      <p:to>
                                        <p:strVal val="visible"/>
                                      </p:to>
                                    </p:set>
                                    <p:animEffect transition="in" filter="dissolve">
                                      <p:cBhvr>
                                        <p:cTn id="171" dur="500"/>
                                        <p:tgtEl>
                                          <p:spTgt spid="17463"/>
                                        </p:tgtEl>
                                      </p:cBhvr>
                                    </p:animEffect>
                                  </p:childTnLst>
                                </p:cTn>
                              </p:par>
                              <p:par>
                                <p:cTn id="172" presetID="9" presetClass="entr" presetSubtype="0" fill="hold" nodeType="withEffect">
                                  <p:stCondLst>
                                    <p:cond delay="0"/>
                                  </p:stCondLst>
                                  <p:childTnLst>
                                    <p:set>
                                      <p:cBhvr>
                                        <p:cTn id="173" dur="1" fill="hold">
                                          <p:stCondLst>
                                            <p:cond delay="0"/>
                                          </p:stCondLst>
                                        </p:cTn>
                                        <p:tgtEl>
                                          <p:spTgt spid="17464"/>
                                        </p:tgtEl>
                                        <p:attrNameLst>
                                          <p:attrName>style.visibility</p:attrName>
                                        </p:attrNameLst>
                                      </p:cBhvr>
                                      <p:to>
                                        <p:strVal val="visible"/>
                                      </p:to>
                                    </p:set>
                                    <p:animEffect transition="in" filter="dissolve">
                                      <p:cBhvr>
                                        <p:cTn id="174" dur="500"/>
                                        <p:tgtEl>
                                          <p:spTgt spid="17464"/>
                                        </p:tgtEl>
                                      </p:cBhvr>
                                    </p:animEffect>
                                  </p:childTnLst>
                                </p:cTn>
                              </p:par>
                              <p:par>
                                <p:cTn id="175" presetID="9" presetClass="entr" presetSubtype="0" fill="hold" nodeType="withEffect">
                                  <p:stCondLst>
                                    <p:cond delay="0"/>
                                  </p:stCondLst>
                                  <p:childTnLst>
                                    <p:set>
                                      <p:cBhvr>
                                        <p:cTn id="176" dur="1" fill="hold">
                                          <p:stCondLst>
                                            <p:cond delay="0"/>
                                          </p:stCondLst>
                                        </p:cTn>
                                        <p:tgtEl>
                                          <p:spTgt spid="17465"/>
                                        </p:tgtEl>
                                        <p:attrNameLst>
                                          <p:attrName>style.visibility</p:attrName>
                                        </p:attrNameLst>
                                      </p:cBhvr>
                                      <p:to>
                                        <p:strVal val="visible"/>
                                      </p:to>
                                    </p:set>
                                    <p:animEffect transition="in" filter="dissolve">
                                      <p:cBhvr>
                                        <p:cTn id="177" dur="500"/>
                                        <p:tgtEl>
                                          <p:spTgt spid="17465"/>
                                        </p:tgtEl>
                                      </p:cBhvr>
                                    </p:animEffect>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nodeType="clickEffect">
                                  <p:stCondLst>
                                    <p:cond delay="0"/>
                                  </p:stCondLst>
                                  <p:childTnLst>
                                    <p:set>
                                      <p:cBhvr>
                                        <p:cTn id="181" dur="1" fill="hold">
                                          <p:stCondLst>
                                            <p:cond delay="0"/>
                                          </p:stCondLst>
                                        </p:cTn>
                                        <p:tgtEl>
                                          <p:spTgt spid="17466"/>
                                        </p:tgtEl>
                                        <p:attrNameLst>
                                          <p:attrName>style.visibility</p:attrName>
                                        </p:attrNameLst>
                                      </p:cBhvr>
                                      <p:to>
                                        <p:strVal val="visible"/>
                                      </p:to>
                                    </p:set>
                                    <p:animEffect transition="in" filter="dissolve">
                                      <p:cBhvr>
                                        <p:cTn id="182" dur="500"/>
                                        <p:tgtEl>
                                          <p:spTgt spid="17466"/>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17467"/>
                                        </p:tgtEl>
                                        <p:attrNameLst>
                                          <p:attrName>style.visibility</p:attrName>
                                        </p:attrNameLst>
                                      </p:cBhvr>
                                      <p:to>
                                        <p:strVal val="visible"/>
                                      </p:to>
                                    </p:set>
                                    <p:animEffect transition="in" filter="dissolve">
                                      <p:cBhvr>
                                        <p:cTn id="185" dur="500"/>
                                        <p:tgtEl>
                                          <p:spTgt spid="17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67" grpId="0" animBg="1"/>
      <p:bldP spid="17431" grpId="0"/>
      <p:bldP spid="17432" grpId="0"/>
      <p:bldP spid="17433" grpId="0"/>
      <p:bldP spid="17434" grpId="0"/>
      <p:bldP spid="17437" grpId="0" animBg="1"/>
      <p:bldP spid="17438" grpId="0" animBg="1"/>
      <p:bldP spid="17443" grpId="0" animBg="1"/>
      <p:bldP spid="17451" grpId="0" animBg="1"/>
      <p:bldP spid="17452" grpId="0" animBg="1"/>
      <p:bldP spid="17454" grpId="0" animBg="1"/>
      <p:bldP spid="17456" grpId="0"/>
      <p:bldP spid="17457" grpId="0" animBg="1"/>
      <p:bldP spid="17458" grpId="0" animBg="1"/>
      <p:bldP spid="17461" grpId="0"/>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140" name="Object 2"/>
          <p:cNvGraphicFramePr/>
          <p:nvPr/>
        </p:nvGraphicFramePr>
        <p:xfrm>
          <a:off x="214313" y="509588"/>
          <a:ext cx="4071937" cy="406400"/>
        </p:xfrm>
        <a:graphic>
          <a:graphicData uri="http://schemas.openxmlformats.org/presentationml/2006/ole">
            <mc:AlternateContent xmlns:mc="http://schemas.openxmlformats.org/markup-compatibility/2006">
              <mc:Choice xmlns:v="urn:schemas-microsoft-com:vml" Requires="v">
                <p:oleObj spid="_x0000_s554134" name="" r:id="rId1" imgW="908050" imgH="128905" progId="Equation.3">
                  <p:embed/>
                </p:oleObj>
              </mc:Choice>
              <mc:Fallback>
                <p:oleObj name="" r:id="rId1" imgW="908050" imgH="128905"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509588"/>
                        <a:ext cx="407193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44141" name="Object 3"/>
          <p:cNvGraphicFramePr/>
          <p:nvPr/>
        </p:nvGraphicFramePr>
        <p:xfrm>
          <a:off x="4552950" y="520700"/>
          <a:ext cx="4090988" cy="406400"/>
        </p:xfrm>
        <a:graphic>
          <a:graphicData uri="http://schemas.openxmlformats.org/presentationml/2006/ole">
            <mc:AlternateContent xmlns:mc="http://schemas.openxmlformats.org/markup-compatibility/2006">
              <mc:Choice xmlns:v="urn:schemas-microsoft-com:vml" Requires="v">
                <p:oleObj spid="_x0000_s554135" name="" r:id="rId3" imgW="875665" imgH="128905" progId="Equation.3">
                  <p:embed/>
                </p:oleObj>
              </mc:Choice>
              <mc:Fallback>
                <p:oleObj name="" r:id="rId3" imgW="875665" imgH="128905"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520700"/>
                        <a:ext cx="4090988"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110"/>
          <p:cNvGrpSpPr>
            <a:grpSpLocks noChangeAspect="1"/>
          </p:cNvGrpSpPr>
          <p:nvPr/>
        </p:nvGrpSpPr>
        <p:grpSpPr bwMode="auto">
          <a:xfrm>
            <a:off x="885825" y="906463"/>
            <a:ext cx="3524250" cy="965200"/>
            <a:chOff x="1430" y="484"/>
            <a:chExt cx="3154" cy="697"/>
          </a:xfrm>
        </p:grpSpPr>
        <p:graphicFrame>
          <p:nvGraphicFramePr>
            <p:cNvPr id="9233" name="Object 5"/>
            <p:cNvGraphicFramePr>
              <a:graphicFrameLocks noChangeAspect="1"/>
            </p:cNvGraphicFramePr>
            <p:nvPr/>
          </p:nvGraphicFramePr>
          <p:xfrm>
            <a:off x="1430" y="853"/>
            <a:ext cx="3154" cy="328"/>
          </p:xfrm>
          <a:graphic>
            <a:graphicData uri="http://schemas.openxmlformats.org/presentationml/2006/ole">
              <mc:AlternateContent xmlns:mc="http://schemas.openxmlformats.org/markup-compatibility/2006">
                <mc:Choice xmlns:v="urn:schemas-microsoft-com:vml" Requires="v">
                  <p:oleObj spid="_x0000_s554136" name="" r:id="rId5" imgW="1004570" imgH="128905" progId="Equation.3">
                    <p:embed/>
                  </p:oleObj>
                </mc:Choice>
                <mc:Fallback>
                  <p:oleObj name="" r:id="rId5" imgW="1004570" imgH="12890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0" y="853"/>
                          <a:ext cx="315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34" name="Line 112"/>
            <p:cNvSpPr>
              <a:spLocks noChangeAspect="1" noChangeShapeType="1"/>
            </p:cNvSpPr>
            <p:nvPr/>
          </p:nvSpPr>
          <p:spPr bwMode="auto">
            <a:xfrm>
              <a:off x="1728"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5" name="Line 113"/>
            <p:cNvSpPr>
              <a:spLocks noChangeAspect="1" noChangeShapeType="1"/>
            </p:cNvSpPr>
            <p:nvPr/>
          </p:nvSpPr>
          <p:spPr bwMode="auto">
            <a:xfrm>
              <a:off x="2236"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6" name="Line 114"/>
            <p:cNvSpPr>
              <a:spLocks noChangeAspect="1" noChangeShapeType="1"/>
            </p:cNvSpPr>
            <p:nvPr/>
          </p:nvSpPr>
          <p:spPr bwMode="auto">
            <a:xfrm>
              <a:off x="2790"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7" name="Line 115"/>
            <p:cNvSpPr>
              <a:spLocks noChangeAspect="1" noChangeShapeType="1"/>
            </p:cNvSpPr>
            <p:nvPr/>
          </p:nvSpPr>
          <p:spPr bwMode="auto">
            <a:xfrm>
              <a:off x="3298"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8" name="Line 116"/>
            <p:cNvSpPr>
              <a:spLocks noChangeAspect="1" noChangeShapeType="1"/>
            </p:cNvSpPr>
            <p:nvPr/>
          </p:nvSpPr>
          <p:spPr bwMode="auto">
            <a:xfrm>
              <a:off x="3838"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9" name="Line 117"/>
            <p:cNvSpPr>
              <a:spLocks noChangeAspect="1" noChangeShapeType="1"/>
            </p:cNvSpPr>
            <p:nvPr/>
          </p:nvSpPr>
          <p:spPr bwMode="auto">
            <a:xfrm>
              <a:off x="4346" y="484"/>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18"/>
          <p:cNvGrpSpPr/>
          <p:nvPr/>
        </p:nvGrpSpPr>
        <p:grpSpPr bwMode="auto">
          <a:xfrm>
            <a:off x="5332413" y="947738"/>
            <a:ext cx="3444875" cy="965200"/>
            <a:chOff x="1539" y="1602"/>
            <a:chExt cx="3051" cy="675"/>
          </a:xfrm>
        </p:grpSpPr>
        <p:graphicFrame>
          <p:nvGraphicFramePr>
            <p:cNvPr id="9226" name="Object 4"/>
            <p:cNvGraphicFramePr/>
            <p:nvPr/>
          </p:nvGraphicFramePr>
          <p:xfrm>
            <a:off x="1539" y="1914"/>
            <a:ext cx="3051" cy="363"/>
          </p:xfrm>
          <a:graphic>
            <a:graphicData uri="http://schemas.openxmlformats.org/presentationml/2006/ole">
              <mc:AlternateContent xmlns:mc="http://schemas.openxmlformats.org/markup-compatibility/2006">
                <mc:Choice xmlns:v="urn:schemas-microsoft-com:vml" Requires="v">
                  <p:oleObj spid="_x0000_s554137" name="" r:id="rId7" imgW="805180" imgH="128905" progId="Equation.3">
                    <p:embed/>
                  </p:oleObj>
                </mc:Choice>
                <mc:Fallback>
                  <p:oleObj name="" r:id="rId7" imgW="805180" imgH="128905" progId="Equation.3">
                    <p:embed/>
                    <p:pic>
                      <p:nvPicPr>
                        <p:cNvPr id="0" name="Object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9" y="1914"/>
                          <a:ext cx="305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9227" name="Line 120"/>
            <p:cNvSpPr>
              <a:spLocks noChangeShapeType="1"/>
            </p:cNvSpPr>
            <p:nvPr/>
          </p:nvSpPr>
          <p:spPr bwMode="auto">
            <a:xfrm>
              <a:off x="1698"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28" name="Line 121"/>
            <p:cNvSpPr>
              <a:spLocks noChangeShapeType="1"/>
            </p:cNvSpPr>
            <p:nvPr/>
          </p:nvSpPr>
          <p:spPr bwMode="auto">
            <a:xfrm>
              <a:off x="2206"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29" name="Line 122"/>
            <p:cNvSpPr>
              <a:spLocks noChangeShapeType="1"/>
            </p:cNvSpPr>
            <p:nvPr/>
          </p:nvSpPr>
          <p:spPr bwMode="auto">
            <a:xfrm>
              <a:off x="2760"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0" name="Line 123"/>
            <p:cNvSpPr>
              <a:spLocks noChangeShapeType="1"/>
            </p:cNvSpPr>
            <p:nvPr/>
          </p:nvSpPr>
          <p:spPr bwMode="auto">
            <a:xfrm>
              <a:off x="3268"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1" name="Line 124"/>
            <p:cNvSpPr>
              <a:spLocks noChangeShapeType="1"/>
            </p:cNvSpPr>
            <p:nvPr/>
          </p:nvSpPr>
          <p:spPr bwMode="auto">
            <a:xfrm>
              <a:off x="3808"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32" name="Line 125"/>
            <p:cNvSpPr>
              <a:spLocks noChangeShapeType="1"/>
            </p:cNvSpPr>
            <p:nvPr/>
          </p:nvSpPr>
          <p:spPr bwMode="auto">
            <a:xfrm>
              <a:off x="4316" y="1602"/>
              <a:ext cx="0" cy="329"/>
            </a:xfrm>
            <a:prstGeom prst="line">
              <a:avLst/>
            </a:prstGeom>
            <a:noFill/>
            <a:ln w="3810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44158" name="Picture 126" descr="45paul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2230438"/>
            <a:ext cx="290988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159" name="Rectangle 127"/>
          <p:cNvSpPr>
            <a:spLocks noChangeArrowheads="1"/>
          </p:cNvSpPr>
          <p:nvPr/>
        </p:nvSpPr>
        <p:spPr bwMode="auto">
          <a:xfrm>
            <a:off x="3276600" y="2928938"/>
            <a:ext cx="5638800" cy="347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a:solidFill>
                  <a:srgbClr val="FFFF00"/>
                </a:solidFill>
                <a:latin typeface="Arial" panose="020B0604020202020204" pitchFamily="34" charset="0"/>
                <a:ea typeface="楷体_GB2312" pitchFamily="49" charset="-122"/>
              </a:rPr>
              <a:t>The Nobel Prize in Physics 1945</a:t>
            </a:r>
            <a:endParaRPr lang="en-US" altLang="zh-CN" sz="2800">
              <a:solidFill>
                <a:srgbClr val="FFFF00"/>
              </a:solidFill>
              <a:latin typeface="Arial" panose="020B0604020202020204" pitchFamily="34" charset="0"/>
              <a:ea typeface="楷体_GB2312" pitchFamily="49" charset="-122"/>
            </a:endParaRPr>
          </a:p>
          <a:p>
            <a:pPr eaLnBrk="1" hangingPunct="1">
              <a:spcBef>
                <a:spcPct val="50000"/>
              </a:spcBef>
            </a:pPr>
            <a:r>
              <a:rPr lang="en-US" altLang="zh-CN" sz="2000">
                <a:solidFill>
                  <a:schemeClr val="bg1"/>
                </a:solidFill>
                <a:ea typeface="楷体_GB2312" pitchFamily="49" charset="-122"/>
              </a:rPr>
              <a:t>      </a:t>
            </a:r>
            <a:r>
              <a:rPr lang="en-US" altLang="zh-CN">
                <a:solidFill>
                  <a:schemeClr val="bg1"/>
                </a:solidFill>
                <a:latin typeface="Arial" panose="020B0604020202020204" pitchFamily="34" charset="0"/>
                <a:ea typeface="楷体_GB2312" pitchFamily="49" charset="-122"/>
              </a:rPr>
              <a:t>“for the discovery of the Exclusion Principle, also called the Pauli Principle”.</a:t>
            </a:r>
            <a:endParaRPr lang="en-US" altLang="zh-CN">
              <a:solidFill>
                <a:schemeClr val="bg1"/>
              </a:solidFill>
              <a:latin typeface="Arial" panose="020B0604020202020204" pitchFamily="34" charset="0"/>
              <a:ea typeface="楷体_GB2312" pitchFamily="49" charset="-122"/>
            </a:endParaRPr>
          </a:p>
          <a:p>
            <a:pPr eaLnBrk="1" hangingPunct="1">
              <a:spcBef>
                <a:spcPct val="50000"/>
              </a:spcBef>
            </a:pPr>
            <a:r>
              <a:rPr lang="en-US" altLang="zh-CN">
                <a:solidFill>
                  <a:schemeClr val="bg1"/>
                </a:solidFill>
                <a:latin typeface="Arial" panose="020B0604020202020204" pitchFamily="34" charset="0"/>
                <a:ea typeface="楷体_GB2312" pitchFamily="49" charset="-122"/>
              </a:rPr>
              <a:t>     This principle was needed for the quantum-mechanical explanation of the electronic structure and chemical properties of atoms. </a:t>
            </a:r>
            <a:endParaRPr lang="en-US" altLang="zh-CN">
              <a:solidFill>
                <a:schemeClr val="bg1"/>
              </a:solidFill>
              <a:latin typeface="Arial" panose="020B0604020202020204" pitchFamily="34" charset="0"/>
              <a:ea typeface="楷体_GB2312" pitchFamily="49" charset="-122"/>
            </a:endParaRPr>
          </a:p>
        </p:txBody>
      </p:sp>
      <p:sp>
        <p:nvSpPr>
          <p:cNvPr id="44160" name="Rectangle 128"/>
          <p:cNvSpPr>
            <a:spLocks noChangeArrowheads="1"/>
          </p:cNvSpPr>
          <p:nvPr/>
        </p:nvSpPr>
        <p:spPr bwMode="auto">
          <a:xfrm>
            <a:off x="3295650" y="2206625"/>
            <a:ext cx="213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a:solidFill>
                  <a:srgbClr val="00FFFF"/>
                </a:solidFill>
                <a:ea typeface="楷体_GB2312" pitchFamily="49" charset="-122"/>
              </a:rPr>
              <a:t>W. Pauli</a:t>
            </a:r>
            <a:endParaRPr lang="en-US" altLang="zh-CN" sz="3200">
              <a:solidFill>
                <a:srgbClr val="00FFFF"/>
              </a:solidFill>
              <a:ea typeface="楷体_GB2312" pitchFamily="49" charset="-122"/>
            </a:endParaRPr>
          </a:p>
        </p:txBody>
      </p:sp>
      <p:sp>
        <p:nvSpPr>
          <p:cNvPr id="9225"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D6975C47-5C59-48B5-9E14-563E8CFAECC8}"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4140"/>
                                        </p:tgtEl>
                                        <p:attrNameLst>
                                          <p:attrName>style.visibility</p:attrName>
                                        </p:attrNameLst>
                                      </p:cBhvr>
                                      <p:to>
                                        <p:strVal val="visible"/>
                                      </p:to>
                                    </p:set>
                                    <p:animEffect transition="in" filter="wipe(up)">
                                      <p:cBhvr>
                                        <p:cTn id="7" dur="500"/>
                                        <p:tgtEl>
                                          <p:spTgt spid="4414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4141"/>
                                        </p:tgtEl>
                                        <p:attrNameLst>
                                          <p:attrName>style.visibility</p:attrName>
                                        </p:attrNameLst>
                                      </p:cBhvr>
                                      <p:to>
                                        <p:strVal val="visible"/>
                                      </p:to>
                                    </p:set>
                                    <p:animEffect transition="in" filter="wipe(up)">
                                      <p:cBhvr>
                                        <p:cTn id="16" dur="500"/>
                                        <p:tgtEl>
                                          <p:spTgt spid="4414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nodePh="1">
                                  <p:stCondLst>
                                    <p:cond delay="500"/>
                                  </p:stCondLst>
                                  <p:endCondLst>
                                    <p:cond delay="0"/>
                                  </p:endCondLst>
                                  <p:childTnLst>
                                    <p:set>
                                      <p:cBhvr>
                                        <p:cTn id="24" dur="1" fill="hold">
                                          <p:stCondLst>
                                            <p:cond delay="0"/>
                                          </p:stCondLst>
                                        </p:cTn>
                                        <p:tgtEl>
                                          <p:spTgt spid="44158"/>
                                        </p:tgtEl>
                                        <p:attrNameLst>
                                          <p:attrName>style.visibility</p:attrName>
                                        </p:attrNameLst>
                                      </p:cBhvr>
                                      <p:to>
                                        <p:strVal val="visible"/>
                                      </p:to>
                                    </p:set>
                                    <p:animEffect transition="in" filter="dissolve">
                                      <p:cBhvr>
                                        <p:cTn id="25" dur="500"/>
                                        <p:tgtEl>
                                          <p:spTgt spid="44158"/>
                                        </p:tgtEl>
                                      </p:cBhvr>
                                    </p:animEffect>
                                  </p:childTnLst>
                                </p:cTn>
                              </p:par>
                              <p:par>
                                <p:cTn id="26" presetID="9" presetClass="entr" presetSubtype="0" fill="hold" grpId="0" nodeType="withEffect">
                                  <p:stCondLst>
                                    <p:cond delay="500"/>
                                  </p:stCondLst>
                                  <p:childTnLst>
                                    <p:set>
                                      <p:cBhvr>
                                        <p:cTn id="27" dur="1" fill="hold">
                                          <p:stCondLst>
                                            <p:cond delay="0"/>
                                          </p:stCondLst>
                                        </p:cTn>
                                        <p:tgtEl>
                                          <p:spTgt spid="44160"/>
                                        </p:tgtEl>
                                        <p:attrNameLst>
                                          <p:attrName>style.visibility</p:attrName>
                                        </p:attrNameLst>
                                      </p:cBhvr>
                                      <p:to>
                                        <p:strVal val="visible"/>
                                      </p:to>
                                    </p:set>
                                    <p:animEffect transition="in" filter="dissolve">
                                      <p:cBhvr>
                                        <p:cTn id="28" dur="500"/>
                                        <p:tgtEl>
                                          <p:spTgt spid="44160"/>
                                        </p:tgtEl>
                                      </p:cBhvr>
                                    </p:animEffect>
                                  </p:childTnLst>
                                </p:cTn>
                              </p:par>
                              <p:par>
                                <p:cTn id="29" presetID="9" presetClass="entr" presetSubtype="0" fill="hold" grpId="0" nodeType="withEffect">
                                  <p:stCondLst>
                                    <p:cond delay="500"/>
                                  </p:stCondLst>
                                  <p:childTnLst>
                                    <p:set>
                                      <p:cBhvr>
                                        <p:cTn id="30" dur="1" fill="hold">
                                          <p:stCondLst>
                                            <p:cond delay="0"/>
                                          </p:stCondLst>
                                        </p:cTn>
                                        <p:tgtEl>
                                          <p:spTgt spid="44159"/>
                                        </p:tgtEl>
                                        <p:attrNameLst>
                                          <p:attrName>style.visibility</p:attrName>
                                        </p:attrNameLst>
                                      </p:cBhvr>
                                      <p:to>
                                        <p:strVal val="visible"/>
                                      </p:to>
                                    </p:set>
                                    <p:animEffect transition="in" filter="dissolve">
                                      <p:cBhvr>
                                        <p:cTn id="31" dur="500"/>
                                        <p:tgtEl>
                                          <p:spTgt spid="4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58" grpId="0"/>
      <p:bldP spid="44159" grpId="0"/>
      <p:bldP spid="441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13" name="Rectangle 33"/>
          <p:cNvSpPr>
            <a:spLocks noChangeArrowheads="1"/>
          </p:cNvSpPr>
          <p:nvPr/>
        </p:nvSpPr>
        <p:spPr bwMode="auto">
          <a:xfrm>
            <a:off x="798513" y="750888"/>
            <a:ext cx="7167562"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sz="2000">
                <a:solidFill>
                  <a:schemeClr val="bg1"/>
                </a:solidFill>
                <a:latin typeface="宋体" panose="02010600030101010101" pitchFamily="2" charset="-122"/>
              </a:rPr>
              <a:t>原子处于正常状态时，每个电子都趋向占据可能的最低能级 </a:t>
            </a:r>
            <a:endParaRPr lang="zh-CN" altLang="en-US" sz="2000">
              <a:solidFill>
                <a:schemeClr val="bg1"/>
              </a:solidFill>
              <a:latin typeface="宋体" panose="02010600030101010101" pitchFamily="2" charset="-122"/>
            </a:endParaRPr>
          </a:p>
        </p:txBody>
      </p:sp>
      <p:sp>
        <p:nvSpPr>
          <p:cNvPr id="46114" name="Rectangle 34"/>
          <p:cNvSpPr>
            <a:spLocks noChangeArrowheads="1"/>
          </p:cNvSpPr>
          <p:nvPr/>
        </p:nvSpPr>
        <p:spPr bwMode="auto">
          <a:xfrm>
            <a:off x="209550" y="230188"/>
            <a:ext cx="3419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FF00"/>
                </a:solidFill>
                <a:latin typeface="宋体" panose="02010600030101010101" pitchFamily="2" charset="-122"/>
              </a:rPr>
              <a:t>二</a:t>
            </a:r>
            <a:r>
              <a:rPr lang="en-US" altLang="zh-CN" sz="2800">
                <a:solidFill>
                  <a:srgbClr val="FFFF00"/>
                </a:solidFill>
                <a:latin typeface="宋体" panose="02010600030101010101" pitchFamily="2" charset="-122"/>
              </a:rPr>
              <a:t>.</a:t>
            </a:r>
            <a:r>
              <a:rPr lang="zh-CN" altLang="en-US" sz="2800">
                <a:solidFill>
                  <a:srgbClr val="FFFF00"/>
                </a:solidFill>
                <a:latin typeface="宋体" panose="02010600030101010101" pitchFamily="2" charset="-122"/>
              </a:rPr>
              <a:t>能量最小原理</a:t>
            </a:r>
            <a:r>
              <a:rPr lang="zh-CN" altLang="en-US" sz="2800">
                <a:solidFill>
                  <a:srgbClr val="FFFF99"/>
                </a:solidFill>
                <a:latin typeface="宋体" panose="02010600030101010101" pitchFamily="2" charset="-122"/>
              </a:rPr>
              <a:t> </a:t>
            </a:r>
            <a:endParaRPr lang="zh-CN" altLang="en-US" sz="2800">
              <a:solidFill>
                <a:srgbClr val="FFFF99"/>
              </a:solidFill>
              <a:latin typeface="宋体" panose="02010600030101010101" pitchFamily="2" charset="-122"/>
            </a:endParaRPr>
          </a:p>
        </p:txBody>
      </p:sp>
      <p:sp>
        <p:nvSpPr>
          <p:cNvPr id="46115" name="Text Box 35"/>
          <p:cNvSpPr txBox="1">
            <a:spLocks noChangeArrowheads="1"/>
          </p:cNvSpPr>
          <p:nvPr/>
        </p:nvSpPr>
        <p:spPr bwMode="auto">
          <a:xfrm>
            <a:off x="3816350" y="1308100"/>
            <a:ext cx="1216025" cy="406400"/>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bg1"/>
                </a:solidFill>
              </a:rPr>
              <a:t>能级高低</a:t>
            </a:r>
            <a:endParaRPr lang="zh-CN" altLang="en-US" sz="2000">
              <a:solidFill>
                <a:schemeClr val="bg1"/>
              </a:solidFill>
            </a:endParaRPr>
          </a:p>
        </p:txBody>
      </p:sp>
      <p:grpSp>
        <p:nvGrpSpPr>
          <p:cNvPr id="2" name="Group 36"/>
          <p:cNvGrpSpPr/>
          <p:nvPr/>
        </p:nvGrpSpPr>
        <p:grpSpPr bwMode="auto">
          <a:xfrm>
            <a:off x="928688" y="1139825"/>
            <a:ext cx="2674937" cy="574675"/>
            <a:chOff x="563" y="3524"/>
            <a:chExt cx="1685" cy="362"/>
          </a:xfrm>
        </p:grpSpPr>
        <p:sp>
          <p:nvSpPr>
            <p:cNvPr id="10336" name="Text Box 37"/>
            <p:cNvSpPr txBox="1">
              <a:spLocks noChangeArrowheads="1"/>
            </p:cNvSpPr>
            <p:nvPr/>
          </p:nvSpPr>
          <p:spPr bwMode="auto">
            <a:xfrm>
              <a:off x="563" y="3630"/>
              <a:ext cx="965" cy="256"/>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bg1"/>
                  </a:solidFill>
                </a:rPr>
                <a:t>主量子数 </a:t>
              </a:r>
              <a:r>
                <a:rPr lang="en-US" altLang="zh-CN" sz="2000" i="1">
                  <a:solidFill>
                    <a:srgbClr val="66FFFF"/>
                  </a:solidFill>
                </a:rPr>
                <a:t>n</a:t>
              </a:r>
              <a:endParaRPr lang="en-US" altLang="zh-CN" sz="2000" i="1">
                <a:solidFill>
                  <a:srgbClr val="66FFFF"/>
                </a:solidFill>
              </a:endParaRPr>
            </a:p>
          </p:txBody>
        </p:sp>
        <p:sp>
          <p:nvSpPr>
            <p:cNvPr id="10337" name="Line 38"/>
            <p:cNvSpPr>
              <a:spLocks noChangeShapeType="1"/>
            </p:cNvSpPr>
            <p:nvPr/>
          </p:nvSpPr>
          <p:spPr bwMode="auto">
            <a:xfrm>
              <a:off x="1630" y="3791"/>
              <a:ext cx="618" cy="0"/>
            </a:xfrm>
            <a:prstGeom prst="line">
              <a:avLst/>
            </a:prstGeom>
            <a:noFill/>
            <a:ln w="57150">
              <a:solidFill>
                <a:srgbClr val="FF99CC"/>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38" name="Text Box 39"/>
            <p:cNvSpPr txBox="1">
              <a:spLocks noChangeArrowheads="1"/>
            </p:cNvSpPr>
            <p:nvPr/>
          </p:nvSpPr>
          <p:spPr bwMode="auto">
            <a:xfrm>
              <a:off x="1687" y="352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66FFFF"/>
                  </a:solidFill>
                </a:rPr>
                <a:t>决定</a:t>
              </a:r>
              <a:endParaRPr lang="zh-CN" altLang="en-US" sz="2000">
                <a:solidFill>
                  <a:srgbClr val="66FFFF"/>
                </a:solidFill>
              </a:endParaRPr>
            </a:p>
          </p:txBody>
        </p:sp>
      </p:grpSp>
      <p:grpSp>
        <p:nvGrpSpPr>
          <p:cNvPr id="3" name="Group 40"/>
          <p:cNvGrpSpPr/>
          <p:nvPr/>
        </p:nvGrpSpPr>
        <p:grpSpPr bwMode="auto">
          <a:xfrm>
            <a:off x="5175250" y="1138238"/>
            <a:ext cx="2714625" cy="576262"/>
            <a:chOff x="3448" y="3523"/>
            <a:chExt cx="1710" cy="363"/>
          </a:xfrm>
        </p:grpSpPr>
        <p:sp>
          <p:nvSpPr>
            <p:cNvPr id="10333" name="Text Box 41"/>
            <p:cNvSpPr txBox="1">
              <a:spLocks noChangeArrowheads="1"/>
            </p:cNvSpPr>
            <p:nvPr/>
          </p:nvSpPr>
          <p:spPr bwMode="auto">
            <a:xfrm>
              <a:off x="4233" y="3630"/>
              <a:ext cx="925" cy="256"/>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bg1"/>
                  </a:solidFill>
                </a:rPr>
                <a:t>角量子数</a:t>
              </a:r>
              <a:r>
                <a:rPr lang="zh-CN" altLang="en-US" sz="2000">
                  <a:solidFill>
                    <a:srgbClr val="99FFCC"/>
                  </a:solidFill>
                </a:rPr>
                <a:t> </a:t>
              </a:r>
              <a:r>
                <a:rPr lang="en-US" altLang="zh-CN" sz="2000" i="1">
                  <a:solidFill>
                    <a:srgbClr val="66FFFF"/>
                  </a:solidFill>
                </a:rPr>
                <a:t>l</a:t>
              </a:r>
              <a:endParaRPr lang="en-US" altLang="zh-CN" sz="2000" i="1">
                <a:solidFill>
                  <a:srgbClr val="66FFFF"/>
                </a:solidFill>
              </a:endParaRPr>
            </a:p>
          </p:txBody>
        </p:sp>
        <p:sp>
          <p:nvSpPr>
            <p:cNvPr id="10334" name="Line 42"/>
            <p:cNvSpPr>
              <a:spLocks noChangeShapeType="1"/>
            </p:cNvSpPr>
            <p:nvPr/>
          </p:nvSpPr>
          <p:spPr bwMode="auto">
            <a:xfrm>
              <a:off x="3448" y="3791"/>
              <a:ext cx="618" cy="0"/>
            </a:xfrm>
            <a:prstGeom prst="line">
              <a:avLst/>
            </a:prstGeom>
            <a:noFill/>
            <a:ln w="57150">
              <a:solidFill>
                <a:srgbClr val="FF99CC"/>
              </a:solidFill>
              <a:round/>
              <a:head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335" name="Text Box 43"/>
            <p:cNvSpPr txBox="1">
              <a:spLocks noChangeArrowheads="1"/>
            </p:cNvSpPr>
            <p:nvPr/>
          </p:nvSpPr>
          <p:spPr bwMode="auto">
            <a:xfrm>
              <a:off x="3566" y="3523"/>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rgbClr val="66FFFF"/>
                  </a:solidFill>
                </a:rPr>
                <a:t>影响</a:t>
              </a:r>
              <a:endParaRPr lang="zh-CN" altLang="en-US" sz="2000">
                <a:solidFill>
                  <a:srgbClr val="66FFFF"/>
                </a:solidFill>
              </a:endParaRPr>
            </a:p>
          </p:txBody>
        </p:sp>
      </p:grpSp>
      <p:graphicFrame>
        <p:nvGraphicFramePr>
          <p:cNvPr id="34823" name="表格 34822"/>
          <p:cNvGraphicFramePr>
            <a:graphicFrameLocks noGrp="1"/>
          </p:cNvGraphicFramePr>
          <p:nvPr/>
        </p:nvGraphicFramePr>
        <p:xfrm>
          <a:off x="852488" y="1809750"/>
          <a:ext cx="7158037" cy="4730753"/>
        </p:xfrm>
        <a:graphic>
          <a:graphicData uri="http://schemas.openxmlformats.org/drawingml/2006/table">
            <a:tbl>
              <a:tblPr/>
              <a:tblGrid>
                <a:gridCol w="1190625"/>
                <a:gridCol w="742950"/>
                <a:gridCol w="746125"/>
                <a:gridCol w="749300"/>
                <a:gridCol w="742950"/>
                <a:gridCol w="747712"/>
                <a:gridCol w="747713"/>
                <a:gridCol w="742950"/>
                <a:gridCol w="747712"/>
              </a:tblGrid>
              <a:tr h="47142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s</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s</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p</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3</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s</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3</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p</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3</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d</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20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4</a:t>
                      </a:r>
                      <a:r>
                        <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rPr>
                        <a:t>s</a:t>
                      </a:r>
                      <a:endParaRPr kumimoji="0" lang="en-US" altLang="zh-CN" sz="2000" b="0" i="1"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006666"/>
                    </a:solidFill>
                  </a:tcPr>
                </a:tc>
              </a:tr>
              <a:tr h="64006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氢</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氦</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H</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He</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r h="692062">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3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锂</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4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铍</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Li</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Be</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r h="91438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5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硼</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6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碳</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10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氖</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B</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Ne</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r h="91438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13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铝</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14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硅</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18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氩</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Al</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Si</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Ar</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r h="688889">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19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钾</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20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钙</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K</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Ca</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r h="409523">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21   </a:t>
                      </a:r>
                      <a:r>
                        <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钪</a:t>
                      </a:r>
                      <a:endParaRPr kumimoji="0" lang="zh-CN" altLang="en-US"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rPr>
                        <a:t>Sc</a:t>
                      </a:r>
                      <a:endParaRPr kumimoji="0" lang="en-US" altLang="zh-CN" sz="1800" b="0" i="0" u="none" strike="noStrike" cap="none" normalizeH="0" baseline="0">
                        <a:ln>
                          <a:noFill/>
                        </a:ln>
                        <a:solidFill>
                          <a:schemeClr val="bg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rgbClr val="002F2F"/>
                        </a:gs>
                        <a:gs pos="100000">
                          <a:srgbClr val="006666"/>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c>
                  <a:txBody>
                    <a:bodyPr/>
                    <a:lstStyle>
                      <a:lvl1pPr eaLnBrk="0" hangingPunct="0">
                        <a:spcBef>
                          <a:spcPct val="20000"/>
                        </a:spcBef>
                        <a:defRPr sz="2800">
                          <a:solidFill>
                            <a:schemeClr val="tx1"/>
                          </a:solidFill>
                          <a:latin typeface="Times New Roman" panose="02020603050405020304" pitchFamily="18" charset="0"/>
                          <a:ea typeface="宋体" panose="02010600030101010101" pitchFamily="2" charset="-122"/>
                        </a:defRPr>
                      </a:lvl1pPr>
                      <a:lvl2pPr eaLnBrk="0" hangingPunct="0">
                        <a:spcBef>
                          <a:spcPct val="20000"/>
                        </a:spcBef>
                        <a:defRPr sz="2400">
                          <a:solidFill>
                            <a:schemeClr val="tx1"/>
                          </a:solidFill>
                          <a:latin typeface="Times New Roman" panose="02020603050405020304" pitchFamily="18" charset="0"/>
                          <a:ea typeface="宋体" panose="02010600030101010101" pitchFamily="2" charset="-122"/>
                        </a:defRPr>
                      </a:lvl2pPr>
                      <a:lvl3pPr eaLnBrk="0" hangingPunct="0">
                        <a:spcBef>
                          <a:spcPct val="20000"/>
                        </a:spcBef>
                        <a:defRPr sz="2000">
                          <a:solidFill>
                            <a:schemeClr val="tx1"/>
                          </a:solidFill>
                          <a:latin typeface="Times New Roman" panose="02020603050405020304" pitchFamily="18" charset="0"/>
                          <a:ea typeface="宋体" panose="02010600030101010101" pitchFamily="2" charset="-122"/>
                        </a:defRPr>
                      </a:lvl3pPr>
                      <a:lvl4pPr eaLnBrk="0" hangingPunct="0">
                        <a:spcBef>
                          <a:spcPct val="20000"/>
                        </a:spcBef>
                        <a:defRPr>
                          <a:solidFill>
                            <a:schemeClr val="tx1"/>
                          </a:solidFill>
                          <a:latin typeface="Times New Roman" panose="02020603050405020304" pitchFamily="18" charset="0"/>
                          <a:ea typeface="宋体" panose="02010600030101010101" pitchFamily="2" charset="-122"/>
                        </a:defRPr>
                      </a:lvl4pPr>
                      <a:lvl5pPr eaLnBrk="0" hangingPunct="0">
                        <a:spcBef>
                          <a:spcPct val="20000"/>
                        </a:spcBef>
                        <a:defRPr>
                          <a:solidFill>
                            <a:schemeClr val="tx1"/>
                          </a:solidFill>
                          <a:latin typeface="Times New Roman" panose="02020603050405020304" pitchFamily="18" charset="0"/>
                          <a:ea typeface="宋体" panose="02010600030101010101" pitchFamily="2" charset="-122"/>
                        </a:defRPr>
                      </a:lvl5pPr>
                      <a:lvl6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15" marB="45715"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gradFill rotWithShape="0">
                      <a:gsLst>
                        <a:gs pos="0">
                          <a:schemeClr val="accent1"/>
                        </a:gs>
                        <a:gs pos="100000">
                          <a:srgbClr val="005E47"/>
                        </a:gs>
                      </a:gsLst>
                      <a:lin ang="2700000" scaled="1"/>
                    </a:gradFill>
                  </a:tcPr>
                </a:tc>
              </a:tr>
            </a:tbl>
          </a:graphicData>
        </a:graphic>
      </p:graphicFrame>
      <p:sp>
        <p:nvSpPr>
          <p:cNvPr id="46206" name="AutoShape 126"/>
          <p:cNvSpPr>
            <a:spLocks noChangeArrowheads="1"/>
          </p:cNvSpPr>
          <p:nvPr/>
        </p:nvSpPr>
        <p:spPr bwMode="auto">
          <a:xfrm>
            <a:off x="6551613" y="3868738"/>
            <a:ext cx="1374775" cy="1239837"/>
          </a:xfrm>
          <a:prstGeom prst="wedgeRoundRectCallout">
            <a:avLst>
              <a:gd name="adj1" fmla="val 23787"/>
              <a:gd name="adj2" fmla="val 108898"/>
              <a:gd name="adj3" fmla="val 16667"/>
            </a:avLst>
          </a:prstGeom>
          <a:solidFill>
            <a:srgbClr val="003366"/>
          </a:solidFill>
          <a:ln w="9525">
            <a:solidFill>
              <a:schemeClr val="hlink"/>
            </a:solidFill>
            <a:miter lim="800000"/>
          </a:ln>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00FF99"/>
                </a:solidFill>
              </a:rPr>
              <a:t>4</a:t>
            </a:r>
            <a:r>
              <a:rPr lang="en-US" altLang="zh-CN" i="1">
                <a:solidFill>
                  <a:srgbClr val="00FF99"/>
                </a:solidFill>
              </a:rPr>
              <a:t>s </a:t>
            </a:r>
            <a:r>
              <a:rPr lang="zh-CN" altLang="en-US">
                <a:solidFill>
                  <a:srgbClr val="00FF99"/>
                </a:solidFill>
                <a:ea typeface="楷体_GB2312" pitchFamily="49" charset="-122"/>
              </a:rPr>
              <a:t>能级</a:t>
            </a:r>
            <a:endParaRPr lang="zh-CN" altLang="en-US">
              <a:solidFill>
                <a:srgbClr val="00FF99"/>
              </a:solidFill>
              <a:ea typeface="楷体_GB2312" pitchFamily="49" charset="-122"/>
            </a:endParaRPr>
          </a:p>
          <a:p>
            <a:pPr eaLnBrk="1" hangingPunct="1"/>
            <a:r>
              <a:rPr lang="zh-CN" altLang="en-US">
                <a:solidFill>
                  <a:srgbClr val="00FF99"/>
                </a:solidFill>
                <a:ea typeface="楷体_GB2312" pitchFamily="49" charset="-122"/>
              </a:rPr>
              <a:t>低于</a:t>
            </a:r>
            <a:endParaRPr lang="zh-CN" altLang="en-US">
              <a:solidFill>
                <a:srgbClr val="00FF99"/>
              </a:solidFill>
              <a:ea typeface="楷体_GB2312" pitchFamily="49" charset="-122"/>
            </a:endParaRPr>
          </a:p>
          <a:p>
            <a:pPr eaLnBrk="1" hangingPunct="1"/>
            <a:r>
              <a:rPr lang="en-US" altLang="zh-CN">
                <a:solidFill>
                  <a:srgbClr val="00FF99"/>
                </a:solidFill>
              </a:rPr>
              <a:t>3</a:t>
            </a:r>
            <a:r>
              <a:rPr lang="en-US" altLang="zh-CN" i="1">
                <a:solidFill>
                  <a:srgbClr val="00FF99"/>
                </a:solidFill>
              </a:rPr>
              <a:t>d </a:t>
            </a:r>
            <a:r>
              <a:rPr lang="zh-CN" altLang="en-US">
                <a:solidFill>
                  <a:srgbClr val="00FF99"/>
                </a:solidFill>
                <a:ea typeface="楷体_GB2312" pitchFamily="49" charset="-122"/>
              </a:rPr>
              <a:t>能级</a:t>
            </a:r>
            <a:endParaRPr lang="zh-CN" altLang="en-US">
              <a:solidFill>
                <a:srgbClr val="00FF99"/>
              </a:solidFill>
              <a:ea typeface="楷体_GB2312" pitchFamily="49" charset="-122"/>
            </a:endParaRPr>
          </a:p>
        </p:txBody>
      </p:sp>
      <p:sp>
        <p:nvSpPr>
          <p:cNvPr id="46207" name="Text Box 127"/>
          <p:cNvSpPr txBox="1">
            <a:spLocks noChangeArrowheads="1"/>
          </p:cNvSpPr>
          <p:nvPr/>
        </p:nvSpPr>
        <p:spPr bwMode="auto">
          <a:xfrm>
            <a:off x="5175250" y="2949575"/>
            <a:ext cx="2297113" cy="5191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i="1">
                <a:solidFill>
                  <a:srgbClr val="FFCC66"/>
                </a:solidFill>
              </a:rPr>
              <a:t>D </a:t>
            </a:r>
            <a:r>
              <a:rPr lang="en-US" altLang="zh-CN" sz="2800">
                <a:solidFill>
                  <a:srgbClr val="FFCC66"/>
                </a:solidFill>
              </a:rPr>
              <a:t>= </a:t>
            </a:r>
            <a:r>
              <a:rPr lang="en-US" altLang="zh-CN" sz="2800" i="1">
                <a:solidFill>
                  <a:srgbClr val="FFCC66"/>
                </a:solidFill>
              </a:rPr>
              <a:t>n </a:t>
            </a:r>
            <a:r>
              <a:rPr lang="en-US" altLang="zh-CN" sz="2800">
                <a:solidFill>
                  <a:srgbClr val="FFCC66"/>
                </a:solidFill>
              </a:rPr>
              <a:t>+ 0.7 </a:t>
            </a:r>
            <a:r>
              <a:rPr lang="en-US" altLang="zh-CN" sz="2800" i="1">
                <a:solidFill>
                  <a:srgbClr val="FFCC66"/>
                </a:solidFill>
              </a:rPr>
              <a:t>l</a:t>
            </a:r>
            <a:endParaRPr lang="en-US" altLang="zh-CN" sz="2800" i="1">
              <a:solidFill>
                <a:srgbClr val="FFCC66"/>
              </a:solidFill>
            </a:endParaRPr>
          </a:p>
        </p:txBody>
      </p:sp>
      <p:sp>
        <p:nvSpPr>
          <p:cNvPr id="43105" name="Text Box 128"/>
          <p:cNvSpPr txBox="1">
            <a:spLocks noChangeArrowheads="1"/>
          </p:cNvSpPr>
          <p:nvPr/>
        </p:nvSpPr>
        <p:spPr bwMode="auto">
          <a:xfrm>
            <a:off x="8001000" y="2874963"/>
            <a:ext cx="49212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solidFill>
                  <a:schemeClr val="bg1"/>
                </a:solidFill>
                <a:ea typeface="楷体_GB2312" pitchFamily="49" charset="-122"/>
              </a:rPr>
              <a:t>部分原子的电子排列</a:t>
            </a:r>
            <a:endParaRPr lang="zh-CN" altLang="en-US" sz="2000">
              <a:solidFill>
                <a:schemeClr val="bg1"/>
              </a:solidFill>
              <a:ea typeface="楷体_GB2312" pitchFamily="49" charset="-122"/>
            </a:endParaRPr>
          </a:p>
        </p:txBody>
      </p:sp>
      <p:sp>
        <p:nvSpPr>
          <p:cNvPr id="10332"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77A28E0-70DE-497C-9B58-371CDAE1EAEA}"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46114"/>
                                        </p:tgtEl>
                                        <p:attrNameLst>
                                          <p:attrName>style.visibility</p:attrName>
                                        </p:attrNameLst>
                                      </p:cBhvr>
                                      <p:to>
                                        <p:strVal val="visible"/>
                                      </p:to>
                                    </p:set>
                                    <p:animEffect transition="in" filter="blinds(horizontal)">
                                      <p:cBhvr>
                                        <p:cTn id="7" dur="500"/>
                                        <p:tgtEl>
                                          <p:spTgt spid="46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113"/>
                                        </p:tgtEl>
                                        <p:attrNameLst>
                                          <p:attrName>style.visibility</p:attrName>
                                        </p:attrNameLst>
                                      </p:cBhvr>
                                      <p:to>
                                        <p:strVal val="visible"/>
                                      </p:to>
                                    </p:set>
                                    <p:animEffect transition="in" filter="wipe(left)">
                                      <p:cBhvr>
                                        <p:cTn id="12" dur="500"/>
                                        <p:tgtEl>
                                          <p:spTgt spid="4611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46115"/>
                                        </p:tgtEl>
                                        <p:attrNameLst>
                                          <p:attrName>style.visibility</p:attrName>
                                        </p:attrNameLst>
                                      </p:cBhvr>
                                      <p:to>
                                        <p:strVal val="visible"/>
                                      </p:to>
                                    </p:set>
                                    <p:anim calcmode="lin" valueType="num">
                                      <p:cBhvr>
                                        <p:cTn id="17" dur="500" fill="hold"/>
                                        <p:tgtEl>
                                          <p:spTgt spid="46115"/>
                                        </p:tgtEl>
                                        <p:attrNameLst>
                                          <p:attrName>ppt_w</p:attrName>
                                        </p:attrNameLst>
                                      </p:cBhvr>
                                      <p:tavLst>
                                        <p:tav tm="0">
                                          <p:val>
                                            <p:fltVal val="0"/>
                                          </p:val>
                                        </p:tav>
                                        <p:tav tm="100000">
                                          <p:val>
                                            <p:strVal val="#ppt_w"/>
                                          </p:val>
                                        </p:tav>
                                      </p:tavLst>
                                    </p:anim>
                                    <p:anim calcmode="lin" valueType="num">
                                      <p:cBhvr>
                                        <p:cTn id="18" dur="500" fill="hold"/>
                                        <p:tgtEl>
                                          <p:spTgt spid="4611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slide(from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slide(fromRigh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823"/>
                                        </p:tgtEl>
                                        <p:attrNameLst>
                                          <p:attrName>style.visibility</p:attrName>
                                        </p:attrNameLst>
                                      </p:cBhvr>
                                      <p:to>
                                        <p:strVal val="visible"/>
                                      </p:to>
                                    </p:set>
                                    <p:animEffect transition="in" filter="dissolve">
                                      <p:cBhvr>
                                        <p:cTn id="33" dur="500"/>
                                        <p:tgtEl>
                                          <p:spTgt spid="3482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3105"/>
                                        </p:tgtEl>
                                        <p:attrNameLst>
                                          <p:attrName>style.visibility</p:attrName>
                                        </p:attrNameLst>
                                      </p:cBhvr>
                                      <p:to>
                                        <p:strVal val="visible"/>
                                      </p:to>
                                    </p:set>
                                    <p:animEffect transition="in" filter="dissolve">
                                      <p:cBhvr>
                                        <p:cTn id="36" dur="500"/>
                                        <p:tgtEl>
                                          <p:spTgt spid="4310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46206"/>
                                        </p:tgtEl>
                                        <p:attrNameLst>
                                          <p:attrName>style.visibility</p:attrName>
                                        </p:attrNameLst>
                                      </p:cBhvr>
                                      <p:to>
                                        <p:strVal val="visible"/>
                                      </p:to>
                                    </p:set>
                                    <p:animEffect transition="in" filter="dissolve">
                                      <p:cBhvr>
                                        <p:cTn id="41" dur="500"/>
                                        <p:tgtEl>
                                          <p:spTgt spid="46206"/>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528" fill="hold" grpId="0" nodeType="clickEffect">
                                  <p:stCondLst>
                                    <p:cond delay="0"/>
                                  </p:stCondLst>
                                  <p:childTnLst>
                                    <p:set>
                                      <p:cBhvr>
                                        <p:cTn id="45" dur="1" fill="hold">
                                          <p:stCondLst>
                                            <p:cond delay="0"/>
                                          </p:stCondLst>
                                        </p:cTn>
                                        <p:tgtEl>
                                          <p:spTgt spid="46207"/>
                                        </p:tgtEl>
                                        <p:attrNameLst>
                                          <p:attrName>style.visibility</p:attrName>
                                        </p:attrNameLst>
                                      </p:cBhvr>
                                      <p:to>
                                        <p:strVal val="visible"/>
                                      </p:to>
                                    </p:set>
                                    <p:anim calcmode="lin" valueType="num">
                                      <p:cBhvr>
                                        <p:cTn id="46" dur="500" fill="hold"/>
                                        <p:tgtEl>
                                          <p:spTgt spid="46207"/>
                                        </p:tgtEl>
                                        <p:attrNameLst>
                                          <p:attrName>ppt_w</p:attrName>
                                        </p:attrNameLst>
                                      </p:cBhvr>
                                      <p:tavLst>
                                        <p:tav tm="0">
                                          <p:val>
                                            <p:fltVal val="0"/>
                                          </p:val>
                                        </p:tav>
                                        <p:tav tm="100000">
                                          <p:val>
                                            <p:strVal val="#ppt_w"/>
                                          </p:val>
                                        </p:tav>
                                      </p:tavLst>
                                    </p:anim>
                                    <p:anim calcmode="lin" valueType="num">
                                      <p:cBhvr>
                                        <p:cTn id="47" dur="500" fill="hold"/>
                                        <p:tgtEl>
                                          <p:spTgt spid="46207"/>
                                        </p:tgtEl>
                                        <p:attrNameLst>
                                          <p:attrName>ppt_h</p:attrName>
                                        </p:attrNameLst>
                                      </p:cBhvr>
                                      <p:tavLst>
                                        <p:tav tm="0">
                                          <p:val>
                                            <p:fltVal val="0"/>
                                          </p:val>
                                        </p:tav>
                                        <p:tav tm="100000">
                                          <p:val>
                                            <p:strVal val="#ppt_h"/>
                                          </p:val>
                                        </p:tav>
                                      </p:tavLst>
                                    </p:anim>
                                    <p:anim calcmode="lin" valueType="num">
                                      <p:cBhvr>
                                        <p:cTn id="48" dur="500" fill="hold"/>
                                        <p:tgtEl>
                                          <p:spTgt spid="46207"/>
                                        </p:tgtEl>
                                        <p:attrNameLst>
                                          <p:attrName>ppt_x</p:attrName>
                                        </p:attrNameLst>
                                      </p:cBhvr>
                                      <p:tavLst>
                                        <p:tav tm="0">
                                          <p:val>
                                            <p:fltVal val="0.5"/>
                                          </p:val>
                                        </p:tav>
                                        <p:tav tm="100000">
                                          <p:val>
                                            <p:strVal val="#ppt_x"/>
                                          </p:val>
                                        </p:tav>
                                      </p:tavLst>
                                    </p:anim>
                                    <p:anim calcmode="lin" valueType="num">
                                      <p:cBhvr>
                                        <p:cTn id="49" dur="500" fill="hold"/>
                                        <p:tgtEl>
                                          <p:spTgt spid="4620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3" grpId="0"/>
      <p:bldP spid="46114" grpId="0"/>
      <p:bldP spid="46115" grpId="0" animBg="1"/>
      <p:bldP spid="46206" grpId="0" animBg="1"/>
      <p:bldP spid="46207" grpId="0" animBg="1"/>
      <p:bldP spid="4310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ChangeArrowheads="1"/>
          </p:cNvSpPr>
          <p:nvPr/>
        </p:nvSpPr>
        <p:spPr bwMode="auto">
          <a:xfrm>
            <a:off x="306388" y="379413"/>
            <a:ext cx="579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latin typeface="Arial" panose="020B0604020202020204" pitchFamily="34" charset="0"/>
              </a:rPr>
              <a:t>例 </a:t>
            </a:r>
            <a:endParaRPr lang="zh-CN" altLang="en-US">
              <a:solidFill>
                <a:srgbClr val="FFFF00"/>
              </a:solidFill>
              <a:latin typeface="Arial" panose="020B0604020202020204" pitchFamily="34" charset="0"/>
            </a:endParaRPr>
          </a:p>
        </p:txBody>
      </p:sp>
      <p:sp>
        <p:nvSpPr>
          <p:cNvPr id="55301" name="Rectangle 5"/>
          <p:cNvSpPr>
            <a:spLocks noChangeArrowheads="1"/>
          </p:cNvSpPr>
          <p:nvPr/>
        </p:nvSpPr>
        <p:spPr bwMode="auto">
          <a:xfrm>
            <a:off x="284163" y="1722438"/>
            <a:ext cx="576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latin typeface="Arial" panose="020B0604020202020204" pitchFamily="34" charset="0"/>
              </a:rPr>
              <a:t>解 </a:t>
            </a:r>
            <a:endParaRPr lang="zh-CN" altLang="en-US">
              <a:solidFill>
                <a:srgbClr val="FFFF00"/>
              </a:solidFill>
              <a:latin typeface="Arial" panose="020B0604020202020204" pitchFamily="34" charset="0"/>
            </a:endParaRPr>
          </a:p>
        </p:txBody>
      </p:sp>
      <p:sp>
        <p:nvSpPr>
          <p:cNvPr id="55302" name="Text Box 6"/>
          <p:cNvSpPr txBox="1">
            <a:spLocks noChangeArrowheads="1"/>
          </p:cNvSpPr>
          <p:nvPr/>
        </p:nvSpPr>
        <p:spPr bwMode="auto">
          <a:xfrm>
            <a:off x="755650" y="285750"/>
            <a:ext cx="8066088"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latin typeface="宋体" panose="02010600030101010101" pitchFamily="2" charset="-122"/>
              </a:rPr>
              <a:t>一维无限深势阱中有</a:t>
            </a:r>
            <a:r>
              <a:rPr lang="zh-CN" altLang="en-US">
                <a:solidFill>
                  <a:srgbClr val="00FFFF"/>
                </a:solidFill>
              </a:rPr>
              <a:t> </a:t>
            </a:r>
            <a:r>
              <a:rPr lang="en-US" altLang="zh-CN">
                <a:solidFill>
                  <a:srgbClr val="00FFFF"/>
                </a:solidFill>
              </a:rPr>
              <a:t>10</a:t>
            </a:r>
            <a:r>
              <a:rPr lang="en-US" altLang="zh-CN" i="1">
                <a:solidFill>
                  <a:schemeClr val="bg1"/>
                </a:solidFill>
              </a:rPr>
              <a:t> </a:t>
            </a:r>
            <a:r>
              <a:rPr lang="zh-CN" altLang="en-US">
                <a:solidFill>
                  <a:schemeClr val="bg1"/>
                </a:solidFill>
                <a:latin typeface="宋体" panose="02010600030101010101" pitchFamily="2" charset="-122"/>
              </a:rPr>
              <a:t>个电子，电子质量为</a:t>
            </a:r>
            <a:r>
              <a:rPr lang="zh-CN" altLang="en-US">
                <a:solidFill>
                  <a:schemeClr val="bg1"/>
                </a:solidFill>
              </a:rPr>
              <a:t> </a:t>
            </a:r>
            <a:r>
              <a:rPr lang="en-US" altLang="zh-CN" i="1">
                <a:solidFill>
                  <a:srgbClr val="00FFFF"/>
                </a:solidFill>
              </a:rPr>
              <a:t>m</a:t>
            </a:r>
            <a:r>
              <a:rPr lang="zh-CN" altLang="en-US">
                <a:solidFill>
                  <a:schemeClr val="bg1"/>
                </a:solidFill>
              </a:rPr>
              <a:t>，</a:t>
            </a:r>
            <a:r>
              <a:rPr lang="zh-CN" altLang="en-US">
                <a:solidFill>
                  <a:schemeClr val="bg1"/>
                </a:solidFill>
                <a:latin typeface="宋体" panose="02010600030101010101" pitchFamily="2" charset="-122"/>
              </a:rPr>
              <a:t>势阱宽度为</a:t>
            </a:r>
            <a:r>
              <a:rPr lang="zh-CN" altLang="en-US">
                <a:solidFill>
                  <a:schemeClr val="bg1"/>
                </a:solidFill>
              </a:rPr>
              <a:t> </a:t>
            </a:r>
            <a:r>
              <a:rPr lang="en-US" altLang="zh-CN" i="1">
                <a:solidFill>
                  <a:srgbClr val="00FFFF"/>
                </a:solidFill>
              </a:rPr>
              <a:t>l</a:t>
            </a:r>
            <a:r>
              <a:rPr lang="zh-CN" altLang="en-US">
                <a:solidFill>
                  <a:schemeClr val="bg1"/>
                </a:solidFill>
                <a:latin typeface="宋体" panose="02010600030101010101" pitchFamily="2" charset="-122"/>
              </a:rPr>
              <a:t>。忽略电子间的相互作用，</a:t>
            </a:r>
            <a:r>
              <a:rPr lang="zh-CN" altLang="en-US">
                <a:solidFill>
                  <a:srgbClr val="FFFF00"/>
                </a:solidFill>
                <a:latin typeface="宋体" panose="02010600030101010101" pitchFamily="2" charset="-122"/>
              </a:rPr>
              <a:t>求</a:t>
            </a:r>
            <a:r>
              <a:rPr lang="zh-CN" altLang="en-US">
                <a:solidFill>
                  <a:schemeClr val="bg1"/>
                </a:solidFill>
                <a:latin typeface="宋体" panose="02010600030101010101" pitchFamily="2" charset="-122"/>
              </a:rPr>
              <a:t>系统处于最低能量时，势阱中电子的最大能量。</a:t>
            </a:r>
            <a:endParaRPr lang="zh-CN" altLang="en-US">
              <a:solidFill>
                <a:schemeClr val="bg1"/>
              </a:solidFill>
              <a:latin typeface="宋体" panose="02010600030101010101" pitchFamily="2" charset="-122"/>
            </a:endParaRPr>
          </a:p>
        </p:txBody>
      </p:sp>
      <p:sp>
        <p:nvSpPr>
          <p:cNvPr id="55308" name="Text Box 12"/>
          <p:cNvSpPr txBox="1">
            <a:spLocks noChangeArrowheads="1"/>
          </p:cNvSpPr>
          <p:nvPr/>
        </p:nvSpPr>
        <p:spPr bwMode="auto">
          <a:xfrm>
            <a:off x="714375" y="1681163"/>
            <a:ext cx="48863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latin typeface="宋体" panose="02010600030101010101" pitchFamily="2" charset="-122"/>
              </a:rPr>
              <a:t>电子无限深势阱中形成驻波，波长满足</a:t>
            </a:r>
            <a:endParaRPr lang="zh-CN" altLang="en-US">
              <a:solidFill>
                <a:schemeClr val="bg1"/>
              </a:solidFill>
              <a:latin typeface="宋体" panose="02010600030101010101" pitchFamily="2" charset="-122"/>
            </a:endParaRPr>
          </a:p>
        </p:txBody>
      </p:sp>
      <p:graphicFrame>
        <p:nvGraphicFramePr>
          <p:cNvPr id="55309" name="Object 2"/>
          <p:cNvGraphicFramePr/>
          <p:nvPr/>
        </p:nvGraphicFramePr>
        <p:xfrm>
          <a:off x="2000250" y="2214563"/>
          <a:ext cx="2419350" cy="661987"/>
        </p:xfrm>
        <a:graphic>
          <a:graphicData uri="http://schemas.openxmlformats.org/presentationml/2006/ole">
            <mc:AlternateContent xmlns:mc="http://schemas.openxmlformats.org/markup-compatibility/2006">
              <mc:Choice xmlns:v="urn:schemas-microsoft-com:vml" Requires="v">
                <p:oleObj spid="_x0000_s555417" name="" r:id="rId1" imgW="2511425" imgH="650240" progId="Equation.3">
                  <p:embed/>
                </p:oleObj>
              </mc:Choice>
              <mc:Fallback>
                <p:oleObj name="" r:id="rId1" imgW="2511425" imgH="650240"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214563"/>
                        <a:ext cx="2419350"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10" name="Object 3"/>
          <p:cNvGraphicFramePr/>
          <p:nvPr/>
        </p:nvGraphicFramePr>
        <p:xfrm>
          <a:off x="2425700" y="3000375"/>
          <a:ext cx="1503363" cy="661988"/>
        </p:xfrm>
        <a:graphic>
          <a:graphicData uri="http://schemas.openxmlformats.org/presentationml/2006/ole">
            <mc:AlternateContent xmlns:mc="http://schemas.openxmlformats.org/markup-compatibility/2006">
              <mc:Choice xmlns:v="urn:schemas-microsoft-com:vml" Requires="v">
                <p:oleObj spid="_x0000_s555418" name="" r:id="rId3" imgW="1545590" imgH="650240" progId="Equation.3">
                  <p:embed/>
                </p:oleObj>
              </mc:Choice>
              <mc:Fallback>
                <p:oleObj name="" r:id="rId3" imgW="1545590" imgH="65024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700" y="3000375"/>
                        <a:ext cx="1503363"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11" name="Object 4"/>
          <p:cNvGraphicFramePr/>
          <p:nvPr/>
        </p:nvGraphicFramePr>
        <p:xfrm>
          <a:off x="3287713" y="3805238"/>
          <a:ext cx="2051050" cy="692150"/>
        </p:xfrm>
        <a:graphic>
          <a:graphicData uri="http://schemas.openxmlformats.org/presentationml/2006/ole">
            <mc:AlternateContent xmlns:mc="http://schemas.openxmlformats.org/markup-compatibility/2006">
              <mc:Choice xmlns:v="urn:schemas-microsoft-com:vml" Requires="v">
                <p:oleObj spid="_x0000_s555419" name="" r:id="rId5" imgW="2124710" imgH="682625" progId="Equation.3">
                  <p:embed/>
                </p:oleObj>
              </mc:Choice>
              <mc:Fallback>
                <p:oleObj name="" r:id="rId5" imgW="2124710" imgH="682625"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713" y="3805238"/>
                        <a:ext cx="205105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12" name="Object 5"/>
          <p:cNvGraphicFramePr/>
          <p:nvPr/>
        </p:nvGraphicFramePr>
        <p:xfrm>
          <a:off x="3979863" y="5429250"/>
          <a:ext cx="2163762" cy="692150"/>
        </p:xfrm>
        <a:graphic>
          <a:graphicData uri="http://schemas.openxmlformats.org/presentationml/2006/ole">
            <mc:AlternateContent xmlns:mc="http://schemas.openxmlformats.org/markup-compatibility/2006">
              <mc:Choice xmlns:v="urn:schemas-microsoft-com:vml" Requires="v">
                <p:oleObj spid="_x0000_s555420" name="" r:id="rId7" imgW="2240915" imgH="682625" progId="Equation.3">
                  <p:embed/>
                </p:oleObj>
              </mc:Choice>
              <mc:Fallback>
                <p:oleObj name="" r:id="rId7" imgW="2240915" imgH="682625"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9863" y="5429250"/>
                        <a:ext cx="2163762"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20"/>
          <p:cNvGrpSpPr/>
          <p:nvPr/>
        </p:nvGrpSpPr>
        <p:grpSpPr bwMode="auto">
          <a:xfrm>
            <a:off x="6575425" y="2133600"/>
            <a:ext cx="1417638" cy="3198813"/>
            <a:chOff x="4142" y="1577"/>
            <a:chExt cx="893" cy="1782"/>
          </a:xfrm>
        </p:grpSpPr>
        <p:sp>
          <p:nvSpPr>
            <p:cNvPr id="11322" name="Line 17"/>
            <p:cNvSpPr>
              <a:spLocks noChangeShapeType="1"/>
            </p:cNvSpPr>
            <p:nvPr/>
          </p:nvSpPr>
          <p:spPr bwMode="auto">
            <a:xfrm>
              <a:off x="4142" y="1577"/>
              <a:ext cx="0" cy="1756"/>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23" name="Line 18"/>
            <p:cNvSpPr>
              <a:spLocks noChangeShapeType="1"/>
            </p:cNvSpPr>
            <p:nvPr/>
          </p:nvSpPr>
          <p:spPr bwMode="auto">
            <a:xfrm>
              <a:off x="5035" y="1603"/>
              <a:ext cx="0" cy="1756"/>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324" name="Line 19"/>
            <p:cNvSpPr>
              <a:spLocks noChangeShapeType="1"/>
            </p:cNvSpPr>
            <p:nvPr/>
          </p:nvSpPr>
          <p:spPr bwMode="auto">
            <a:xfrm>
              <a:off x="4142" y="3333"/>
              <a:ext cx="891" cy="13"/>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5317" name="Line 21"/>
          <p:cNvSpPr>
            <a:spLocks noChangeShapeType="1"/>
          </p:cNvSpPr>
          <p:nvPr/>
        </p:nvSpPr>
        <p:spPr bwMode="auto">
          <a:xfrm>
            <a:off x="6575425" y="5116513"/>
            <a:ext cx="141446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19" name="Line 23"/>
          <p:cNvSpPr>
            <a:spLocks noChangeShapeType="1"/>
          </p:cNvSpPr>
          <p:nvPr/>
        </p:nvSpPr>
        <p:spPr bwMode="auto">
          <a:xfrm>
            <a:off x="6569075" y="4710113"/>
            <a:ext cx="142081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0" name="Line 24"/>
          <p:cNvSpPr>
            <a:spLocks noChangeShapeType="1"/>
          </p:cNvSpPr>
          <p:nvPr/>
        </p:nvSpPr>
        <p:spPr bwMode="auto">
          <a:xfrm>
            <a:off x="6565900" y="4110038"/>
            <a:ext cx="143986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1" name="Line 25"/>
          <p:cNvSpPr>
            <a:spLocks noChangeShapeType="1"/>
          </p:cNvSpPr>
          <p:nvPr/>
        </p:nvSpPr>
        <p:spPr bwMode="auto">
          <a:xfrm>
            <a:off x="6584950" y="3287713"/>
            <a:ext cx="1420813"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2" name="Line 26"/>
          <p:cNvSpPr>
            <a:spLocks noChangeShapeType="1"/>
          </p:cNvSpPr>
          <p:nvPr/>
        </p:nvSpPr>
        <p:spPr bwMode="auto">
          <a:xfrm>
            <a:off x="6567488" y="2390775"/>
            <a:ext cx="1420812" cy="0"/>
          </a:xfrm>
          <a:prstGeom prst="line">
            <a:avLst/>
          </a:prstGeom>
          <a:noFill/>
          <a:ln w="19050">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323" name="Text Box 27"/>
          <p:cNvSpPr txBox="1">
            <a:spLocks noChangeArrowheads="1"/>
          </p:cNvSpPr>
          <p:nvPr/>
        </p:nvSpPr>
        <p:spPr bwMode="auto">
          <a:xfrm>
            <a:off x="822325" y="3079750"/>
            <a:ext cx="19288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pPr>
            <a:r>
              <a:rPr lang="zh-CN" altLang="en-US">
                <a:solidFill>
                  <a:schemeClr val="bg1"/>
                </a:solidFill>
                <a:latin typeface="宋体" panose="02010600030101010101" pitchFamily="2" charset="-122"/>
              </a:rPr>
              <a:t>电子动量</a:t>
            </a:r>
            <a:endParaRPr lang="zh-CN" altLang="en-US">
              <a:solidFill>
                <a:schemeClr val="bg1"/>
              </a:solidFill>
              <a:latin typeface="宋体" panose="02010600030101010101" pitchFamily="2" charset="-122"/>
            </a:endParaRPr>
          </a:p>
        </p:txBody>
      </p:sp>
      <p:sp>
        <p:nvSpPr>
          <p:cNvPr id="55325" name="Rectangle 29"/>
          <p:cNvSpPr>
            <a:spLocks noChangeArrowheads="1"/>
          </p:cNvSpPr>
          <p:nvPr/>
        </p:nvSpPr>
        <p:spPr bwMode="auto">
          <a:xfrm>
            <a:off x="828675" y="3929063"/>
            <a:ext cx="2351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势阱中电子能量</a:t>
            </a:r>
            <a:endParaRPr lang="zh-CN" altLang="en-US">
              <a:solidFill>
                <a:schemeClr val="bg1"/>
              </a:solidFill>
              <a:latin typeface="宋体" panose="02010600030101010101" pitchFamily="2" charset="-122"/>
            </a:endParaRPr>
          </a:p>
        </p:txBody>
      </p:sp>
      <p:sp>
        <p:nvSpPr>
          <p:cNvPr id="55326" name="Rectangle 30"/>
          <p:cNvSpPr>
            <a:spLocks noChangeArrowheads="1"/>
          </p:cNvSpPr>
          <p:nvPr/>
        </p:nvSpPr>
        <p:spPr bwMode="auto">
          <a:xfrm>
            <a:off x="798513" y="4786313"/>
            <a:ext cx="5630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势阱中电子排布如图，满足不相容原理</a:t>
            </a:r>
            <a:endParaRPr lang="zh-CN" altLang="en-US">
              <a:solidFill>
                <a:schemeClr val="bg1"/>
              </a:solidFill>
              <a:latin typeface="宋体" panose="02010600030101010101" pitchFamily="2" charset="-122"/>
            </a:endParaRPr>
          </a:p>
        </p:txBody>
      </p:sp>
      <p:sp>
        <p:nvSpPr>
          <p:cNvPr id="55327" name="Rectangle 31"/>
          <p:cNvSpPr>
            <a:spLocks noChangeArrowheads="1"/>
          </p:cNvSpPr>
          <p:nvPr/>
        </p:nvSpPr>
        <p:spPr bwMode="auto">
          <a:xfrm>
            <a:off x="785813" y="5538788"/>
            <a:ext cx="3394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势阱中电子最大能量</a:t>
            </a:r>
            <a:endParaRPr lang="zh-CN" altLang="en-US">
              <a:solidFill>
                <a:schemeClr val="bg1"/>
              </a:solidFill>
              <a:latin typeface="宋体" panose="02010600030101010101" pitchFamily="2" charset="-122"/>
            </a:endParaRPr>
          </a:p>
        </p:txBody>
      </p:sp>
      <p:grpSp>
        <p:nvGrpSpPr>
          <p:cNvPr id="3" name="Group 34"/>
          <p:cNvGrpSpPr/>
          <p:nvPr/>
        </p:nvGrpSpPr>
        <p:grpSpPr bwMode="auto">
          <a:xfrm>
            <a:off x="7427913" y="4946650"/>
            <a:ext cx="369887" cy="282575"/>
            <a:chOff x="4567" y="3648"/>
            <a:chExt cx="233" cy="178"/>
          </a:xfrm>
        </p:grpSpPr>
        <p:sp>
          <p:nvSpPr>
            <p:cNvPr id="11320" name="Oval 32"/>
            <p:cNvSpPr>
              <a:spLocks noChangeAspect="1" noChangeArrowheads="1"/>
            </p:cNvSpPr>
            <p:nvPr/>
          </p:nvSpPr>
          <p:spPr bwMode="auto">
            <a:xfrm>
              <a:off x="4608" y="3717"/>
              <a:ext cx="86" cy="8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21" name="Line 33"/>
            <p:cNvSpPr>
              <a:spLocks noChangeShapeType="1"/>
            </p:cNvSpPr>
            <p:nvPr/>
          </p:nvSpPr>
          <p:spPr bwMode="auto">
            <a:xfrm flipV="1">
              <a:off x="4567" y="364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5"/>
          <p:cNvGrpSpPr/>
          <p:nvPr/>
        </p:nvGrpSpPr>
        <p:grpSpPr bwMode="auto">
          <a:xfrm>
            <a:off x="7404100" y="4552950"/>
            <a:ext cx="369888" cy="282575"/>
            <a:chOff x="4567" y="3648"/>
            <a:chExt cx="233" cy="178"/>
          </a:xfrm>
        </p:grpSpPr>
        <p:sp>
          <p:nvSpPr>
            <p:cNvPr id="11318" name="Oval 36"/>
            <p:cNvSpPr>
              <a:spLocks noChangeAspect="1" noChangeArrowheads="1"/>
            </p:cNvSpPr>
            <p:nvPr/>
          </p:nvSpPr>
          <p:spPr bwMode="auto">
            <a:xfrm>
              <a:off x="4608" y="3717"/>
              <a:ext cx="86" cy="8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19" name="Line 37"/>
            <p:cNvSpPr>
              <a:spLocks noChangeShapeType="1"/>
            </p:cNvSpPr>
            <p:nvPr/>
          </p:nvSpPr>
          <p:spPr bwMode="auto">
            <a:xfrm flipV="1">
              <a:off x="4567" y="364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38"/>
          <p:cNvGrpSpPr/>
          <p:nvPr/>
        </p:nvGrpSpPr>
        <p:grpSpPr bwMode="auto">
          <a:xfrm>
            <a:off x="7448550" y="3943350"/>
            <a:ext cx="369888" cy="282575"/>
            <a:chOff x="4567" y="3648"/>
            <a:chExt cx="233" cy="178"/>
          </a:xfrm>
        </p:grpSpPr>
        <p:sp>
          <p:nvSpPr>
            <p:cNvPr id="11316" name="Oval 39"/>
            <p:cNvSpPr>
              <a:spLocks noChangeAspect="1" noChangeArrowheads="1"/>
            </p:cNvSpPr>
            <p:nvPr/>
          </p:nvSpPr>
          <p:spPr bwMode="auto">
            <a:xfrm>
              <a:off x="4608" y="3717"/>
              <a:ext cx="86" cy="8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17" name="Line 40"/>
            <p:cNvSpPr>
              <a:spLocks noChangeShapeType="1"/>
            </p:cNvSpPr>
            <p:nvPr/>
          </p:nvSpPr>
          <p:spPr bwMode="auto">
            <a:xfrm flipV="1">
              <a:off x="4567" y="364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41"/>
          <p:cNvGrpSpPr/>
          <p:nvPr/>
        </p:nvGrpSpPr>
        <p:grpSpPr bwMode="auto">
          <a:xfrm>
            <a:off x="7469188" y="3121025"/>
            <a:ext cx="369887" cy="282575"/>
            <a:chOff x="4567" y="3648"/>
            <a:chExt cx="233" cy="178"/>
          </a:xfrm>
        </p:grpSpPr>
        <p:sp>
          <p:nvSpPr>
            <p:cNvPr id="11314" name="Oval 42"/>
            <p:cNvSpPr>
              <a:spLocks noChangeAspect="1" noChangeArrowheads="1"/>
            </p:cNvSpPr>
            <p:nvPr/>
          </p:nvSpPr>
          <p:spPr bwMode="auto">
            <a:xfrm>
              <a:off x="4608" y="3717"/>
              <a:ext cx="86" cy="8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15" name="Line 43"/>
            <p:cNvSpPr>
              <a:spLocks noChangeShapeType="1"/>
            </p:cNvSpPr>
            <p:nvPr/>
          </p:nvSpPr>
          <p:spPr bwMode="auto">
            <a:xfrm flipV="1">
              <a:off x="4567" y="364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44"/>
          <p:cNvGrpSpPr/>
          <p:nvPr/>
        </p:nvGrpSpPr>
        <p:grpSpPr bwMode="auto">
          <a:xfrm>
            <a:off x="7426325" y="2200275"/>
            <a:ext cx="369888" cy="282575"/>
            <a:chOff x="4567" y="3648"/>
            <a:chExt cx="233" cy="178"/>
          </a:xfrm>
        </p:grpSpPr>
        <p:sp>
          <p:nvSpPr>
            <p:cNvPr id="11312" name="Oval 45"/>
            <p:cNvSpPr>
              <a:spLocks noChangeAspect="1" noChangeArrowheads="1"/>
            </p:cNvSpPr>
            <p:nvPr/>
          </p:nvSpPr>
          <p:spPr bwMode="auto">
            <a:xfrm>
              <a:off x="4608" y="3717"/>
              <a:ext cx="86" cy="86"/>
            </a:xfrm>
            <a:prstGeom prst="ellipse">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13" name="Line 46"/>
            <p:cNvSpPr>
              <a:spLocks noChangeShapeType="1"/>
            </p:cNvSpPr>
            <p:nvPr/>
          </p:nvSpPr>
          <p:spPr bwMode="auto">
            <a:xfrm flipV="1">
              <a:off x="4567" y="364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50"/>
          <p:cNvGrpSpPr/>
          <p:nvPr/>
        </p:nvGrpSpPr>
        <p:grpSpPr bwMode="auto">
          <a:xfrm>
            <a:off x="6692900" y="4989513"/>
            <a:ext cx="369888" cy="282575"/>
            <a:chOff x="4430" y="3678"/>
            <a:chExt cx="233" cy="178"/>
          </a:xfrm>
        </p:grpSpPr>
        <p:sp>
          <p:nvSpPr>
            <p:cNvPr id="11310" name="Oval 48"/>
            <p:cNvSpPr>
              <a:spLocks noChangeAspect="1" noChangeArrowheads="1"/>
            </p:cNvSpPr>
            <p:nvPr/>
          </p:nvSpPr>
          <p:spPr bwMode="auto">
            <a:xfrm>
              <a:off x="4527" y="3705"/>
              <a:ext cx="86" cy="86"/>
            </a:xfrm>
            <a:prstGeom prst="ellipse">
              <a:avLst/>
            </a:pr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11" name="Line 49"/>
            <p:cNvSpPr>
              <a:spLocks noChangeShapeType="1"/>
            </p:cNvSpPr>
            <p:nvPr/>
          </p:nvSpPr>
          <p:spPr bwMode="auto">
            <a:xfrm flipH="1">
              <a:off x="4430" y="367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51"/>
          <p:cNvGrpSpPr/>
          <p:nvPr/>
        </p:nvGrpSpPr>
        <p:grpSpPr bwMode="auto">
          <a:xfrm>
            <a:off x="6726238" y="4572000"/>
            <a:ext cx="369887" cy="282575"/>
            <a:chOff x="4430" y="3678"/>
            <a:chExt cx="233" cy="178"/>
          </a:xfrm>
        </p:grpSpPr>
        <p:sp>
          <p:nvSpPr>
            <p:cNvPr id="11308" name="Oval 52"/>
            <p:cNvSpPr>
              <a:spLocks noChangeAspect="1" noChangeArrowheads="1"/>
            </p:cNvSpPr>
            <p:nvPr/>
          </p:nvSpPr>
          <p:spPr bwMode="auto">
            <a:xfrm>
              <a:off x="4527" y="3705"/>
              <a:ext cx="86" cy="86"/>
            </a:xfrm>
            <a:prstGeom prst="ellipse">
              <a:avLst/>
            </a:pr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09" name="Line 53"/>
            <p:cNvSpPr>
              <a:spLocks noChangeShapeType="1"/>
            </p:cNvSpPr>
            <p:nvPr/>
          </p:nvSpPr>
          <p:spPr bwMode="auto">
            <a:xfrm flipH="1">
              <a:off x="4430" y="367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54"/>
          <p:cNvGrpSpPr/>
          <p:nvPr/>
        </p:nvGrpSpPr>
        <p:grpSpPr bwMode="auto">
          <a:xfrm>
            <a:off x="6731000" y="4000500"/>
            <a:ext cx="369888" cy="282575"/>
            <a:chOff x="4430" y="3678"/>
            <a:chExt cx="233" cy="178"/>
          </a:xfrm>
        </p:grpSpPr>
        <p:sp>
          <p:nvSpPr>
            <p:cNvPr id="11306" name="Oval 55"/>
            <p:cNvSpPr>
              <a:spLocks noChangeAspect="1" noChangeArrowheads="1"/>
            </p:cNvSpPr>
            <p:nvPr/>
          </p:nvSpPr>
          <p:spPr bwMode="auto">
            <a:xfrm>
              <a:off x="4527" y="3705"/>
              <a:ext cx="86" cy="86"/>
            </a:xfrm>
            <a:prstGeom prst="ellipse">
              <a:avLst/>
            </a:pr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07" name="Line 56"/>
            <p:cNvSpPr>
              <a:spLocks noChangeShapeType="1"/>
            </p:cNvSpPr>
            <p:nvPr/>
          </p:nvSpPr>
          <p:spPr bwMode="auto">
            <a:xfrm flipH="1">
              <a:off x="4430" y="367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Group 57"/>
          <p:cNvGrpSpPr/>
          <p:nvPr/>
        </p:nvGrpSpPr>
        <p:grpSpPr bwMode="auto">
          <a:xfrm>
            <a:off x="6775450" y="3159125"/>
            <a:ext cx="369888" cy="282575"/>
            <a:chOff x="4430" y="3678"/>
            <a:chExt cx="233" cy="178"/>
          </a:xfrm>
        </p:grpSpPr>
        <p:sp>
          <p:nvSpPr>
            <p:cNvPr id="11304" name="Oval 58"/>
            <p:cNvSpPr>
              <a:spLocks noChangeAspect="1" noChangeArrowheads="1"/>
            </p:cNvSpPr>
            <p:nvPr/>
          </p:nvSpPr>
          <p:spPr bwMode="auto">
            <a:xfrm>
              <a:off x="4527" y="3705"/>
              <a:ext cx="86" cy="86"/>
            </a:xfrm>
            <a:prstGeom prst="ellipse">
              <a:avLst/>
            </a:pr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05" name="Line 59"/>
            <p:cNvSpPr>
              <a:spLocks noChangeShapeType="1"/>
            </p:cNvSpPr>
            <p:nvPr/>
          </p:nvSpPr>
          <p:spPr bwMode="auto">
            <a:xfrm flipH="1">
              <a:off x="4430" y="367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60"/>
          <p:cNvGrpSpPr/>
          <p:nvPr/>
        </p:nvGrpSpPr>
        <p:grpSpPr bwMode="auto">
          <a:xfrm>
            <a:off x="6770688" y="2286000"/>
            <a:ext cx="369887" cy="282575"/>
            <a:chOff x="4430" y="3678"/>
            <a:chExt cx="233" cy="178"/>
          </a:xfrm>
        </p:grpSpPr>
        <p:sp>
          <p:nvSpPr>
            <p:cNvPr id="11302" name="Oval 61"/>
            <p:cNvSpPr>
              <a:spLocks noChangeAspect="1" noChangeArrowheads="1"/>
            </p:cNvSpPr>
            <p:nvPr/>
          </p:nvSpPr>
          <p:spPr bwMode="auto">
            <a:xfrm>
              <a:off x="4527" y="3705"/>
              <a:ext cx="86" cy="86"/>
            </a:xfrm>
            <a:prstGeom prst="ellipse">
              <a:avLst/>
            </a:prstGeom>
            <a:solidFill>
              <a:srgbClr val="FFFF66"/>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chemeClr val="bg1"/>
                </a:solidFill>
              </a:endParaRPr>
            </a:p>
          </p:txBody>
        </p:sp>
        <p:sp>
          <p:nvSpPr>
            <p:cNvPr id="11303" name="Line 62"/>
            <p:cNvSpPr>
              <a:spLocks noChangeShapeType="1"/>
            </p:cNvSpPr>
            <p:nvPr/>
          </p:nvSpPr>
          <p:spPr bwMode="auto">
            <a:xfrm flipH="1">
              <a:off x="4430" y="3678"/>
              <a:ext cx="233" cy="178"/>
            </a:xfrm>
            <a:prstGeom prst="line">
              <a:avLst/>
            </a:prstGeom>
            <a:noFill/>
            <a:ln w="19050">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5359" name="Object 6"/>
          <p:cNvGraphicFramePr/>
          <p:nvPr/>
        </p:nvGraphicFramePr>
        <p:xfrm>
          <a:off x="8078788" y="4935538"/>
          <a:ext cx="508000" cy="336550"/>
        </p:xfrm>
        <a:graphic>
          <a:graphicData uri="http://schemas.openxmlformats.org/presentationml/2006/ole">
            <mc:AlternateContent xmlns:mc="http://schemas.openxmlformats.org/markup-compatibility/2006">
              <mc:Choice xmlns:v="urn:schemas-microsoft-com:vml" Requires="v">
                <p:oleObj spid="_x0000_s555421" name="" r:id="rId9" imgW="489585" imgH="309245" progId="Equation.3">
                  <p:embed/>
                </p:oleObj>
              </mc:Choice>
              <mc:Fallback>
                <p:oleObj name="" r:id="rId9" imgW="489585" imgH="309245"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788" y="4935538"/>
                        <a:ext cx="508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60" name="Object 7"/>
          <p:cNvGraphicFramePr/>
          <p:nvPr/>
        </p:nvGraphicFramePr>
        <p:xfrm>
          <a:off x="8048625" y="4530725"/>
          <a:ext cx="295275" cy="336550"/>
        </p:xfrm>
        <a:graphic>
          <a:graphicData uri="http://schemas.openxmlformats.org/presentationml/2006/ole">
            <mc:AlternateContent xmlns:mc="http://schemas.openxmlformats.org/markup-compatibility/2006">
              <mc:Choice xmlns:v="urn:schemas-microsoft-com:vml" Requires="v">
                <p:oleObj spid="_x0000_s555422" name="" r:id="rId11" imgW="264160" imgH="309245" progId="Equation.3">
                  <p:embed/>
                </p:oleObj>
              </mc:Choice>
              <mc:Fallback>
                <p:oleObj name="" r:id="rId11" imgW="264160" imgH="309245" progId="Equation.3">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48625" y="4530725"/>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61" name="Object 8"/>
          <p:cNvGraphicFramePr/>
          <p:nvPr/>
        </p:nvGraphicFramePr>
        <p:xfrm>
          <a:off x="8072438" y="3903663"/>
          <a:ext cx="285750" cy="346075"/>
        </p:xfrm>
        <a:graphic>
          <a:graphicData uri="http://schemas.openxmlformats.org/presentationml/2006/ole">
            <mc:AlternateContent xmlns:mc="http://schemas.openxmlformats.org/markup-compatibility/2006">
              <mc:Choice xmlns:v="urn:schemas-microsoft-com:vml" Requires="v">
                <p:oleObj spid="_x0000_s555423" name="" r:id="rId13" imgW="257810" imgH="321945" progId="Equation.3">
                  <p:embed/>
                </p:oleObj>
              </mc:Choice>
              <mc:Fallback>
                <p:oleObj name="" r:id="rId13" imgW="257810" imgH="321945" progId="Equation.3">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72438" y="3903663"/>
                        <a:ext cx="28575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62" name="Object 9"/>
          <p:cNvGraphicFramePr/>
          <p:nvPr/>
        </p:nvGraphicFramePr>
        <p:xfrm>
          <a:off x="8075613" y="3103563"/>
          <a:ext cx="295275" cy="336550"/>
        </p:xfrm>
        <a:graphic>
          <a:graphicData uri="http://schemas.openxmlformats.org/presentationml/2006/ole">
            <mc:AlternateContent xmlns:mc="http://schemas.openxmlformats.org/markup-compatibility/2006">
              <mc:Choice xmlns:v="urn:schemas-microsoft-com:vml" Requires="v">
                <p:oleObj spid="_x0000_s555424" name="" r:id="rId15" imgW="264160" imgH="309245" progId="Equation.3">
                  <p:embed/>
                </p:oleObj>
              </mc:Choice>
              <mc:Fallback>
                <p:oleObj name="" r:id="rId15" imgW="264160" imgH="309245" progId="Equation.3">
                  <p:embed/>
                  <p:pic>
                    <p:nvPicPr>
                      <p:cNvPr id="0" name="Object 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75613" y="3103563"/>
                        <a:ext cx="29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5363" name="Object 10"/>
          <p:cNvGraphicFramePr/>
          <p:nvPr/>
        </p:nvGraphicFramePr>
        <p:xfrm>
          <a:off x="8072438" y="2214563"/>
          <a:ext cx="295275" cy="347662"/>
        </p:xfrm>
        <a:graphic>
          <a:graphicData uri="http://schemas.openxmlformats.org/presentationml/2006/ole">
            <mc:AlternateContent xmlns:mc="http://schemas.openxmlformats.org/markup-compatibility/2006">
              <mc:Choice xmlns:v="urn:schemas-microsoft-com:vml" Requires="v">
                <p:oleObj spid="_x0000_s555425" name="" r:id="rId17" imgW="264160" imgH="321945" progId="Equation.3">
                  <p:embed/>
                </p:oleObj>
              </mc:Choice>
              <mc:Fallback>
                <p:oleObj name="" r:id="rId17" imgW="264160" imgH="321945" progId="Equation.3">
                  <p:embed/>
                  <p:pic>
                    <p:nvPicPr>
                      <p:cNvPr id="0" name="Object 10"/>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072438" y="2214563"/>
                        <a:ext cx="2952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3" name="Object 11"/>
          <p:cNvGraphicFramePr/>
          <p:nvPr/>
        </p:nvGraphicFramePr>
        <p:xfrm>
          <a:off x="6459538" y="5357813"/>
          <a:ext cx="255587" cy="360362"/>
        </p:xfrm>
        <a:graphic>
          <a:graphicData uri="http://schemas.openxmlformats.org/presentationml/2006/ole">
            <mc:AlternateContent xmlns:mc="http://schemas.openxmlformats.org/markup-compatibility/2006">
              <mc:Choice xmlns:v="urn:schemas-microsoft-com:vml" Requires="v">
                <p:oleObj spid="_x0000_s555426" name="" r:id="rId19" imgW="64135" imgH="102870" progId="Equation.3">
                  <p:embed/>
                </p:oleObj>
              </mc:Choice>
              <mc:Fallback>
                <p:oleObj name="" r:id="rId19" imgW="64135" imgH="102870" progId="Equation.3">
                  <p:embed/>
                  <p:pic>
                    <p:nvPicPr>
                      <p:cNvPr id="0" name="Object 11"/>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59538" y="5357813"/>
                        <a:ext cx="2555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4" name="Object 12"/>
          <p:cNvGraphicFramePr/>
          <p:nvPr/>
        </p:nvGraphicFramePr>
        <p:xfrm>
          <a:off x="6408738" y="1812925"/>
          <a:ext cx="306387" cy="258763"/>
        </p:xfrm>
        <a:graphic>
          <a:graphicData uri="http://schemas.openxmlformats.org/presentationml/2006/ole">
            <mc:AlternateContent xmlns:mc="http://schemas.openxmlformats.org/markup-compatibility/2006">
              <mc:Choice xmlns:v="urn:schemas-microsoft-com:vml" Requires="v">
                <p:oleObj spid="_x0000_s555427" name="" r:id="rId21" imgW="83820" imgH="64135" progId="Equation.3">
                  <p:embed/>
                </p:oleObj>
              </mc:Choice>
              <mc:Fallback>
                <p:oleObj name="" r:id="rId21" imgW="83820" imgH="64135" progId="Equation.3">
                  <p:embed/>
                  <p:pic>
                    <p:nvPicPr>
                      <p:cNvPr id="0" name="Object 12"/>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08738" y="1812925"/>
                        <a:ext cx="30638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1301"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5E9CD3BF-0098-4BFC-A17E-EC094AC50B28}"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blinds(horizontal)">
                                      <p:cBhvr>
                                        <p:cTn id="7" dur="500"/>
                                        <p:tgtEl>
                                          <p:spTgt spid="5530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5302"/>
                                        </p:tgtEl>
                                        <p:attrNameLst>
                                          <p:attrName>style.visibility</p:attrName>
                                        </p:attrNameLst>
                                      </p:cBhvr>
                                      <p:to>
                                        <p:strVal val="visible"/>
                                      </p:to>
                                    </p:set>
                                    <p:animEffect transition="in" filter="blinds(horizontal)">
                                      <p:cBhvr>
                                        <p:cTn id="11" dur="500"/>
                                        <p:tgtEl>
                                          <p:spTgt spid="55302"/>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301"/>
                                        </p:tgtEl>
                                        <p:attrNameLst>
                                          <p:attrName>style.visibility</p:attrName>
                                        </p:attrNameLst>
                                      </p:cBhvr>
                                      <p:to>
                                        <p:strVal val="visible"/>
                                      </p:to>
                                    </p:set>
                                    <p:animEffect transition="in" filter="wipe(left)">
                                      <p:cBhvr>
                                        <p:cTn id="26" dur="1000"/>
                                        <p:tgtEl>
                                          <p:spTgt spid="5530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55308"/>
                                        </p:tgtEl>
                                        <p:attrNameLst>
                                          <p:attrName>style.visibility</p:attrName>
                                        </p:attrNameLst>
                                      </p:cBhvr>
                                      <p:to>
                                        <p:strVal val="visible"/>
                                      </p:to>
                                    </p:set>
                                    <p:animEffect transition="in" filter="blinds(horizontal)">
                                      <p:cBhvr>
                                        <p:cTn id="31" dur="500"/>
                                        <p:tgtEl>
                                          <p:spTgt spid="55308"/>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5309"/>
                                        </p:tgtEl>
                                        <p:attrNameLst>
                                          <p:attrName>style.visibility</p:attrName>
                                        </p:attrNameLst>
                                      </p:cBhvr>
                                      <p:to>
                                        <p:strVal val="visible"/>
                                      </p:to>
                                    </p:set>
                                    <p:animEffect transition="in" filter="wipe(left)">
                                      <p:cBhvr>
                                        <p:cTn id="35" dur="500"/>
                                        <p:tgtEl>
                                          <p:spTgt spid="5530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5323"/>
                                        </p:tgtEl>
                                        <p:attrNameLst>
                                          <p:attrName>style.visibility</p:attrName>
                                        </p:attrNameLst>
                                      </p:cBhvr>
                                      <p:to>
                                        <p:strVal val="visible"/>
                                      </p:to>
                                    </p:set>
                                    <p:animEffect transition="in" filter="wipe(left)">
                                      <p:cBhvr>
                                        <p:cTn id="40" dur="1000"/>
                                        <p:tgtEl>
                                          <p:spTgt spid="55323"/>
                                        </p:tgtEl>
                                      </p:cBhvr>
                                    </p:animEffect>
                                  </p:childTnLst>
                                </p:cTn>
                              </p:par>
                            </p:childTnLst>
                          </p:cTn>
                        </p:par>
                        <p:par>
                          <p:cTn id="41" fill="hold">
                            <p:stCondLst>
                              <p:cond delay="1000"/>
                            </p:stCondLst>
                            <p:childTnLst>
                              <p:par>
                                <p:cTn id="42" presetID="22" presetClass="entr" presetSubtype="8" fill="hold" nodeType="afterEffect">
                                  <p:stCondLst>
                                    <p:cond delay="0"/>
                                  </p:stCondLst>
                                  <p:childTnLst>
                                    <p:set>
                                      <p:cBhvr>
                                        <p:cTn id="43" dur="1" fill="hold">
                                          <p:stCondLst>
                                            <p:cond delay="0"/>
                                          </p:stCondLst>
                                        </p:cTn>
                                        <p:tgtEl>
                                          <p:spTgt spid="55310"/>
                                        </p:tgtEl>
                                        <p:attrNameLst>
                                          <p:attrName>style.visibility</p:attrName>
                                        </p:attrNameLst>
                                      </p:cBhvr>
                                      <p:to>
                                        <p:strVal val="visible"/>
                                      </p:to>
                                    </p:set>
                                    <p:animEffect transition="in" filter="wipe(left)">
                                      <p:cBhvr>
                                        <p:cTn id="44" dur="500"/>
                                        <p:tgtEl>
                                          <p:spTgt spid="553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325"/>
                                        </p:tgtEl>
                                        <p:attrNameLst>
                                          <p:attrName>style.visibility</p:attrName>
                                        </p:attrNameLst>
                                      </p:cBhvr>
                                      <p:to>
                                        <p:strVal val="visible"/>
                                      </p:to>
                                    </p:set>
                                    <p:animEffect transition="in" filter="wipe(left)">
                                      <p:cBhvr>
                                        <p:cTn id="49" dur="1000"/>
                                        <p:tgtEl>
                                          <p:spTgt spid="55325"/>
                                        </p:tgtEl>
                                      </p:cBhvr>
                                    </p:animEffect>
                                  </p:childTnLst>
                                </p:cTn>
                              </p:par>
                            </p:childTnLst>
                          </p:cTn>
                        </p:par>
                        <p:par>
                          <p:cTn id="50" fill="hold">
                            <p:stCondLst>
                              <p:cond delay="1000"/>
                            </p:stCondLst>
                            <p:childTnLst>
                              <p:par>
                                <p:cTn id="51" presetID="22" presetClass="entr" presetSubtype="8" fill="hold" nodeType="afterEffect">
                                  <p:stCondLst>
                                    <p:cond delay="0"/>
                                  </p:stCondLst>
                                  <p:childTnLst>
                                    <p:set>
                                      <p:cBhvr>
                                        <p:cTn id="52" dur="1" fill="hold">
                                          <p:stCondLst>
                                            <p:cond delay="0"/>
                                          </p:stCondLst>
                                        </p:cTn>
                                        <p:tgtEl>
                                          <p:spTgt spid="55311"/>
                                        </p:tgtEl>
                                        <p:attrNameLst>
                                          <p:attrName>style.visibility</p:attrName>
                                        </p:attrNameLst>
                                      </p:cBhvr>
                                      <p:to>
                                        <p:strVal val="visible"/>
                                      </p:to>
                                    </p:set>
                                    <p:animEffect transition="in" filter="wipe(left)">
                                      <p:cBhvr>
                                        <p:cTn id="53" dur="500"/>
                                        <p:tgtEl>
                                          <p:spTgt spid="55311"/>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55317"/>
                                        </p:tgtEl>
                                        <p:attrNameLst>
                                          <p:attrName>style.visibility</p:attrName>
                                        </p:attrNameLst>
                                      </p:cBhvr>
                                      <p:to>
                                        <p:strVal val="visible"/>
                                      </p:to>
                                    </p:set>
                                    <p:animEffect transition="in" filter="wipe(left)">
                                      <p:cBhvr>
                                        <p:cTn id="57" dur="500"/>
                                        <p:tgtEl>
                                          <p:spTgt spid="55317"/>
                                        </p:tgtEl>
                                      </p:cBhvr>
                                    </p:animEffect>
                                  </p:childTnLst>
                                </p:cTn>
                              </p:par>
                            </p:childTnLst>
                          </p:cTn>
                        </p:par>
                        <p:par>
                          <p:cTn id="58" fill="hold">
                            <p:stCondLst>
                              <p:cond delay="2000"/>
                            </p:stCondLst>
                            <p:childTnLst>
                              <p:par>
                                <p:cTn id="59" presetID="22" presetClass="entr" presetSubtype="8" fill="hold" nodeType="afterEffect">
                                  <p:stCondLst>
                                    <p:cond delay="0"/>
                                  </p:stCondLst>
                                  <p:childTnLst>
                                    <p:set>
                                      <p:cBhvr>
                                        <p:cTn id="60" dur="1" fill="hold">
                                          <p:stCondLst>
                                            <p:cond delay="0"/>
                                          </p:stCondLst>
                                        </p:cTn>
                                        <p:tgtEl>
                                          <p:spTgt spid="55359"/>
                                        </p:tgtEl>
                                        <p:attrNameLst>
                                          <p:attrName>style.visibility</p:attrName>
                                        </p:attrNameLst>
                                      </p:cBhvr>
                                      <p:to>
                                        <p:strVal val="visible"/>
                                      </p:to>
                                    </p:set>
                                    <p:animEffect transition="in" filter="wipe(left)">
                                      <p:cBhvr>
                                        <p:cTn id="61" dur="500"/>
                                        <p:tgtEl>
                                          <p:spTgt spid="55359"/>
                                        </p:tgtEl>
                                      </p:cBhvr>
                                    </p:animEffect>
                                  </p:childTnLst>
                                </p:cTn>
                              </p:par>
                            </p:childTnLst>
                          </p:cTn>
                        </p:par>
                        <p:par>
                          <p:cTn id="62" fill="hold">
                            <p:stCondLst>
                              <p:cond delay="2500"/>
                            </p:stCondLst>
                            <p:childTnLst>
                              <p:par>
                                <p:cTn id="63" presetID="22" presetClass="entr" presetSubtype="8" fill="hold" nodeType="afterEffect">
                                  <p:stCondLst>
                                    <p:cond delay="0"/>
                                  </p:stCondLst>
                                  <p:childTnLst>
                                    <p:set>
                                      <p:cBhvr>
                                        <p:cTn id="64" dur="1" fill="hold">
                                          <p:stCondLst>
                                            <p:cond delay="0"/>
                                          </p:stCondLst>
                                        </p:cTn>
                                        <p:tgtEl>
                                          <p:spTgt spid="55319"/>
                                        </p:tgtEl>
                                        <p:attrNameLst>
                                          <p:attrName>style.visibility</p:attrName>
                                        </p:attrNameLst>
                                      </p:cBhvr>
                                      <p:to>
                                        <p:strVal val="visible"/>
                                      </p:to>
                                    </p:set>
                                    <p:animEffect transition="in" filter="wipe(left)">
                                      <p:cBhvr>
                                        <p:cTn id="65" dur="500"/>
                                        <p:tgtEl>
                                          <p:spTgt spid="55319"/>
                                        </p:tgtEl>
                                      </p:cBhvr>
                                    </p:animEffect>
                                  </p:childTnLst>
                                </p:cTn>
                              </p:par>
                            </p:childTnLst>
                          </p:cTn>
                        </p:par>
                        <p:par>
                          <p:cTn id="66" fill="hold">
                            <p:stCondLst>
                              <p:cond delay="3000"/>
                            </p:stCondLst>
                            <p:childTnLst>
                              <p:par>
                                <p:cTn id="67" presetID="22" presetClass="entr" presetSubtype="8" fill="hold" nodeType="afterEffect">
                                  <p:stCondLst>
                                    <p:cond delay="0"/>
                                  </p:stCondLst>
                                  <p:childTnLst>
                                    <p:set>
                                      <p:cBhvr>
                                        <p:cTn id="68" dur="1" fill="hold">
                                          <p:stCondLst>
                                            <p:cond delay="0"/>
                                          </p:stCondLst>
                                        </p:cTn>
                                        <p:tgtEl>
                                          <p:spTgt spid="55360"/>
                                        </p:tgtEl>
                                        <p:attrNameLst>
                                          <p:attrName>style.visibility</p:attrName>
                                        </p:attrNameLst>
                                      </p:cBhvr>
                                      <p:to>
                                        <p:strVal val="visible"/>
                                      </p:to>
                                    </p:set>
                                    <p:animEffect transition="in" filter="wipe(left)">
                                      <p:cBhvr>
                                        <p:cTn id="69" dur="500"/>
                                        <p:tgtEl>
                                          <p:spTgt spid="55360"/>
                                        </p:tgtEl>
                                      </p:cBhvr>
                                    </p:animEffect>
                                  </p:childTnLst>
                                </p:cTn>
                              </p:par>
                            </p:childTnLst>
                          </p:cTn>
                        </p:par>
                        <p:par>
                          <p:cTn id="70" fill="hold">
                            <p:stCondLst>
                              <p:cond delay="3500"/>
                            </p:stCondLst>
                            <p:childTnLst>
                              <p:par>
                                <p:cTn id="71" presetID="22" presetClass="entr" presetSubtype="8" fill="hold" nodeType="afterEffect">
                                  <p:stCondLst>
                                    <p:cond delay="0"/>
                                  </p:stCondLst>
                                  <p:childTnLst>
                                    <p:set>
                                      <p:cBhvr>
                                        <p:cTn id="72" dur="1" fill="hold">
                                          <p:stCondLst>
                                            <p:cond delay="0"/>
                                          </p:stCondLst>
                                        </p:cTn>
                                        <p:tgtEl>
                                          <p:spTgt spid="55320"/>
                                        </p:tgtEl>
                                        <p:attrNameLst>
                                          <p:attrName>style.visibility</p:attrName>
                                        </p:attrNameLst>
                                      </p:cBhvr>
                                      <p:to>
                                        <p:strVal val="visible"/>
                                      </p:to>
                                    </p:set>
                                    <p:animEffect transition="in" filter="wipe(left)">
                                      <p:cBhvr>
                                        <p:cTn id="73" dur="500"/>
                                        <p:tgtEl>
                                          <p:spTgt spid="55320"/>
                                        </p:tgtEl>
                                      </p:cBhvr>
                                    </p:animEffect>
                                  </p:childTnLst>
                                </p:cTn>
                              </p:par>
                            </p:childTnLst>
                          </p:cTn>
                        </p:par>
                        <p:par>
                          <p:cTn id="74" fill="hold">
                            <p:stCondLst>
                              <p:cond delay="4000"/>
                            </p:stCondLst>
                            <p:childTnLst>
                              <p:par>
                                <p:cTn id="75" presetID="22" presetClass="entr" presetSubtype="8" fill="hold" nodeType="afterEffect">
                                  <p:stCondLst>
                                    <p:cond delay="0"/>
                                  </p:stCondLst>
                                  <p:childTnLst>
                                    <p:set>
                                      <p:cBhvr>
                                        <p:cTn id="76" dur="1" fill="hold">
                                          <p:stCondLst>
                                            <p:cond delay="0"/>
                                          </p:stCondLst>
                                        </p:cTn>
                                        <p:tgtEl>
                                          <p:spTgt spid="55361"/>
                                        </p:tgtEl>
                                        <p:attrNameLst>
                                          <p:attrName>style.visibility</p:attrName>
                                        </p:attrNameLst>
                                      </p:cBhvr>
                                      <p:to>
                                        <p:strVal val="visible"/>
                                      </p:to>
                                    </p:set>
                                    <p:animEffect transition="in" filter="wipe(left)">
                                      <p:cBhvr>
                                        <p:cTn id="77" dur="500"/>
                                        <p:tgtEl>
                                          <p:spTgt spid="55361"/>
                                        </p:tgtEl>
                                      </p:cBhvr>
                                    </p:animEffect>
                                  </p:childTnLst>
                                </p:cTn>
                              </p:par>
                            </p:childTnLst>
                          </p:cTn>
                        </p:par>
                        <p:par>
                          <p:cTn id="78" fill="hold">
                            <p:stCondLst>
                              <p:cond delay="4500"/>
                            </p:stCondLst>
                            <p:childTnLst>
                              <p:par>
                                <p:cTn id="79" presetID="22" presetClass="entr" presetSubtype="8" fill="hold" nodeType="afterEffect">
                                  <p:stCondLst>
                                    <p:cond delay="0"/>
                                  </p:stCondLst>
                                  <p:childTnLst>
                                    <p:set>
                                      <p:cBhvr>
                                        <p:cTn id="80" dur="1" fill="hold">
                                          <p:stCondLst>
                                            <p:cond delay="0"/>
                                          </p:stCondLst>
                                        </p:cTn>
                                        <p:tgtEl>
                                          <p:spTgt spid="55321"/>
                                        </p:tgtEl>
                                        <p:attrNameLst>
                                          <p:attrName>style.visibility</p:attrName>
                                        </p:attrNameLst>
                                      </p:cBhvr>
                                      <p:to>
                                        <p:strVal val="visible"/>
                                      </p:to>
                                    </p:set>
                                    <p:animEffect transition="in" filter="wipe(left)">
                                      <p:cBhvr>
                                        <p:cTn id="81" dur="500"/>
                                        <p:tgtEl>
                                          <p:spTgt spid="55321"/>
                                        </p:tgtEl>
                                      </p:cBhvr>
                                    </p:animEffect>
                                  </p:childTnLst>
                                </p:cTn>
                              </p:par>
                            </p:childTnLst>
                          </p:cTn>
                        </p:par>
                        <p:par>
                          <p:cTn id="82" fill="hold">
                            <p:stCondLst>
                              <p:cond delay="5000"/>
                            </p:stCondLst>
                            <p:childTnLst>
                              <p:par>
                                <p:cTn id="83" presetID="22" presetClass="entr" presetSubtype="8" fill="hold" nodeType="afterEffect">
                                  <p:stCondLst>
                                    <p:cond delay="0"/>
                                  </p:stCondLst>
                                  <p:childTnLst>
                                    <p:set>
                                      <p:cBhvr>
                                        <p:cTn id="84" dur="1" fill="hold">
                                          <p:stCondLst>
                                            <p:cond delay="0"/>
                                          </p:stCondLst>
                                        </p:cTn>
                                        <p:tgtEl>
                                          <p:spTgt spid="55362"/>
                                        </p:tgtEl>
                                        <p:attrNameLst>
                                          <p:attrName>style.visibility</p:attrName>
                                        </p:attrNameLst>
                                      </p:cBhvr>
                                      <p:to>
                                        <p:strVal val="visible"/>
                                      </p:to>
                                    </p:set>
                                    <p:animEffect transition="in" filter="wipe(left)">
                                      <p:cBhvr>
                                        <p:cTn id="85" dur="500"/>
                                        <p:tgtEl>
                                          <p:spTgt spid="55362"/>
                                        </p:tgtEl>
                                      </p:cBhvr>
                                    </p:animEffect>
                                  </p:childTnLst>
                                </p:cTn>
                              </p:par>
                            </p:childTnLst>
                          </p:cTn>
                        </p:par>
                        <p:par>
                          <p:cTn id="86" fill="hold">
                            <p:stCondLst>
                              <p:cond delay="5500"/>
                            </p:stCondLst>
                            <p:childTnLst>
                              <p:par>
                                <p:cTn id="87" presetID="22" presetClass="entr" presetSubtype="8" fill="hold" nodeType="afterEffect">
                                  <p:stCondLst>
                                    <p:cond delay="0"/>
                                  </p:stCondLst>
                                  <p:childTnLst>
                                    <p:set>
                                      <p:cBhvr>
                                        <p:cTn id="88" dur="1" fill="hold">
                                          <p:stCondLst>
                                            <p:cond delay="0"/>
                                          </p:stCondLst>
                                        </p:cTn>
                                        <p:tgtEl>
                                          <p:spTgt spid="55322"/>
                                        </p:tgtEl>
                                        <p:attrNameLst>
                                          <p:attrName>style.visibility</p:attrName>
                                        </p:attrNameLst>
                                      </p:cBhvr>
                                      <p:to>
                                        <p:strVal val="visible"/>
                                      </p:to>
                                    </p:set>
                                    <p:animEffect transition="in" filter="wipe(left)">
                                      <p:cBhvr>
                                        <p:cTn id="89" dur="500"/>
                                        <p:tgtEl>
                                          <p:spTgt spid="55322"/>
                                        </p:tgtEl>
                                      </p:cBhvr>
                                    </p:animEffect>
                                  </p:childTnLst>
                                </p:cTn>
                              </p:par>
                            </p:childTnLst>
                          </p:cTn>
                        </p:par>
                        <p:par>
                          <p:cTn id="90" fill="hold">
                            <p:stCondLst>
                              <p:cond delay="6000"/>
                            </p:stCondLst>
                            <p:childTnLst>
                              <p:par>
                                <p:cTn id="91" presetID="22" presetClass="entr" presetSubtype="8" fill="hold" nodeType="afterEffect">
                                  <p:stCondLst>
                                    <p:cond delay="0"/>
                                  </p:stCondLst>
                                  <p:childTnLst>
                                    <p:set>
                                      <p:cBhvr>
                                        <p:cTn id="92" dur="1" fill="hold">
                                          <p:stCondLst>
                                            <p:cond delay="0"/>
                                          </p:stCondLst>
                                        </p:cTn>
                                        <p:tgtEl>
                                          <p:spTgt spid="55363"/>
                                        </p:tgtEl>
                                        <p:attrNameLst>
                                          <p:attrName>style.visibility</p:attrName>
                                        </p:attrNameLst>
                                      </p:cBhvr>
                                      <p:to>
                                        <p:strVal val="visible"/>
                                      </p:to>
                                    </p:set>
                                    <p:animEffect transition="in" filter="wipe(left)">
                                      <p:cBhvr>
                                        <p:cTn id="93" dur="500"/>
                                        <p:tgtEl>
                                          <p:spTgt spid="5536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55326"/>
                                        </p:tgtEl>
                                        <p:attrNameLst>
                                          <p:attrName>style.visibility</p:attrName>
                                        </p:attrNameLst>
                                      </p:cBhvr>
                                      <p:to>
                                        <p:strVal val="visible"/>
                                      </p:to>
                                    </p:set>
                                    <p:animEffect transition="in" filter="wipe(left)">
                                      <p:cBhvr>
                                        <p:cTn id="98" dur="1000"/>
                                        <p:tgtEl>
                                          <p:spTgt spid="5532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wipe(left)">
                                      <p:cBhvr>
                                        <p:cTn id="107" dur="500"/>
                                        <p:tgtEl>
                                          <p:spTgt spid="8"/>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4"/>
                                        </p:tgtEl>
                                        <p:attrNameLst>
                                          <p:attrName>style.visibility</p:attrName>
                                        </p:attrNameLst>
                                      </p:cBhvr>
                                      <p:to>
                                        <p:strVal val="visible"/>
                                      </p:to>
                                    </p:set>
                                    <p:animEffect transition="in" filter="wipe(left)">
                                      <p:cBhvr>
                                        <p:cTn id="111" dur="500"/>
                                        <p:tgtEl>
                                          <p:spTgt spid="4"/>
                                        </p:tgtEl>
                                      </p:cBhvr>
                                    </p:animEffect>
                                  </p:childTnLst>
                                </p:cTn>
                              </p:par>
                            </p:childTnLst>
                          </p:cTn>
                        </p:par>
                        <p:par>
                          <p:cTn id="112" fill="hold">
                            <p:stCondLst>
                              <p:cond delay="1500"/>
                            </p:stCondLst>
                            <p:childTnLst>
                              <p:par>
                                <p:cTn id="113" presetID="22" presetClass="entr" presetSubtype="8" fill="hold" nodeType="after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left)">
                                      <p:cBhvr>
                                        <p:cTn id="115" dur="500"/>
                                        <p:tgtEl>
                                          <p:spTgt spid="9"/>
                                        </p:tgtEl>
                                      </p:cBhvr>
                                    </p:animEffect>
                                  </p:childTnLst>
                                </p:cTn>
                              </p:par>
                            </p:childTnLst>
                          </p:cTn>
                        </p:par>
                        <p:par>
                          <p:cTn id="116" fill="hold">
                            <p:stCondLst>
                              <p:cond delay="2000"/>
                            </p:stCondLst>
                            <p:childTnLst>
                              <p:par>
                                <p:cTn id="117" presetID="22" presetClass="entr" presetSubtype="8" fill="hold" nodeType="after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wipe(left)">
                                      <p:cBhvr>
                                        <p:cTn id="119" dur="500"/>
                                        <p:tgtEl>
                                          <p:spTgt spid="5"/>
                                        </p:tgtEl>
                                      </p:cBhvr>
                                    </p:animEffect>
                                  </p:childTnLst>
                                </p:cTn>
                              </p:par>
                            </p:childTnLst>
                          </p:cTn>
                        </p:par>
                        <p:par>
                          <p:cTn id="120" fill="hold">
                            <p:stCondLst>
                              <p:cond delay="2500"/>
                            </p:stCondLst>
                            <p:childTnLst>
                              <p:par>
                                <p:cTn id="121" presetID="22" presetClass="entr" presetSubtype="8" fill="hold" nodeType="afterEffect">
                                  <p:stCondLst>
                                    <p:cond delay="0"/>
                                  </p:stCondLst>
                                  <p:childTnLst>
                                    <p:set>
                                      <p:cBhvr>
                                        <p:cTn id="122" dur="1" fill="hold">
                                          <p:stCondLst>
                                            <p:cond delay="0"/>
                                          </p:stCondLst>
                                        </p:cTn>
                                        <p:tgtEl>
                                          <p:spTgt spid="10"/>
                                        </p:tgtEl>
                                        <p:attrNameLst>
                                          <p:attrName>style.visibility</p:attrName>
                                        </p:attrNameLst>
                                      </p:cBhvr>
                                      <p:to>
                                        <p:strVal val="visible"/>
                                      </p:to>
                                    </p:set>
                                    <p:animEffect transition="in" filter="wipe(left)">
                                      <p:cBhvr>
                                        <p:cTn id="123" dur="500"/>
                                        <p:tgtEl>
                                          <p:spTgt spid="10"/>
                                        </p:tgtEl>
                                      </p:cBhvr>
                                    </p:animEffect>
                                  </p:childTnLst>
                                </p:cTn>
                              </p:par>
                            </p:childTnLst>
                          </p:cTn>
                        </p:par>
                        <p:par>
                          <p:cTn id="124" fill="hold">
                            <p:stCondLst>
                              <p:cond delay="3000"/>
                            </p:stCondLst>
                            <p:childTnLst>
                              <p:par>
                                <p:cTn id="125" presetID="22" presetClass="entr" presetSubtype="8" fill="hold" nodeType="after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wipe(left)">
                                      <p:cBhvr>
                                        <p:cTn id="127" dur="500"/>
                                        <p:tgtEl>
                                          <p:spTgt spid="6"/>
                                        </p:tgtEl>
                                      </p:cBhvr>
                                    </p:animEffect>
                                  </p:childTnLst>
                                </p:cTn>
                              </p:par>
                            </p:childTnLst>
                          </p:cTn>
                        </p:par>
                        <p:par>
                          <p:cTn id="128" fill="hold">
                            <p:stCondLst>
                              <p:cond delay="3500"/>
                            </p:stCondLst>
                            <p:childTnLst>
                              <p:par>
                                <p:cTn id="129" presetID="22" presetClass="entr" presetSubtype="8" fill="hold" nodeType="after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wipe(left)">
                                      <p:cBhvr>
                                        <p:cTn id="131" dur="500"/>
                                        <p:tgtEl>
                                          <p:spTgt spid="11"/>
                                        </p:tgtEl>
                                      </p:cBhvr>
                                    </p:animEffect>
                                  </p:childTnLst>
                                </p:cTn>
                              </p:par>
                            </p:childTnLst>
                          </p:cTn>
                        </p:par>
                        <p:par>
                          <p:cTn id="132" fill="hold">
                            <p:stCondLst>
                              <p:cond delay="4000"/>
                            </p:stCondLst>
                            <p:childTnLst>
                              <p:par>
                                <p:cTn id="133" presetID="22" presetClass="entr" presetSubtype="8" fill="hold" nodeType="after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wipe(left)">
                                      <p:cBhvr>
                                        <p:cTn id="135" dur="500"/>
                                        <p:tgtEl>
                                          <p:spTgt spid="7"/>
                                        </p:tgtEl>
                                      </p:cBhvr>
                                    </p:animEffect>
                                  </p:childTnLst>
                                </p:cTn>
                              </p:par>
                            </p:childTnLst>
                          </p:cTn>
                        </p:par>
                        <p:par>
                          <p:cTn id="136" fill="hold">
                            <p:stCondLst>
                              <p:cond delay="4500"/>
                            </p:stCondLst>
                            <p:childTnLst>
                              <p:par>
                                <p:cTn id="137" presetID="22" presetClass="entr" presetSubtype="8" fill="hold" nodeType="afterEffect">
                                  <p:stCondLst>
                                    <p:cond delay="0"/>
                                  </p:stCondLst>
                                  <p:childTnLst>
                                    <p:set>
                                      <p:cBhvr>
                                        <p:cTn id="138" dur="1" fill="hold">
                                          <p:stCondLst>
                                            <p:cond delay="0"/>
                                          </p:stCondLst>
                                        </p:cTn>
                                        <p:tgtEl>
                                          <p:spTgt spid="12"/>
                                        </p:tgtEl>
                                        <p:attrNameLst>
                                          <p:attrName>style.visibility</p:attrName>
                                        </p:attrNameLst>
                                      </p:cBhvr>
                                      <p:to>
                                        <p:strVal val="visible"/>
                                      </p:to>
                                    </p:set>
                                    <p:animEffect transition="in" filter="wipe(left)">
                                      <p:cBhvr>
                                        <p:cTn id="139" dur="500"/>
                                        <p:tgtEl>
                                          <p:spTgt spid="12"/>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55327"/>
                                        </p:tgtEl>
                                        <p:attrNameLst>
                                          <p:attrName>style.visibility</p:attrName>
                                        </p:attrNameLst>
                                      </p:cBhvr>
                                      <p:to>
                                        <p:strVal val="visible"/>
                                      </p:to>
                                    </p:set>
                                    <p:animEffect transition="in" filter="wipe(left)">
                                      <p:cBhvr>
                                        <p:cTn id="144" dur="1000"/>
                                        <p:tgtEl>
                                          <p:spTgt spid="55327"/>
                                        </p:tgtEl>
                                      </p:cBhvr>
                                    </p:animEffect>
                                  </p:childTnLst>
                                </p:cTn>
                              </p:par>
                            </p:childTnLst>
                          </p:cTn>
                        </p:par>
                        <p:par>
                          <p:cTn id="145" fill="hold">
                            <p:stCondLst>
                              <p:cond delay="1000"/>
                            </p:stCondLst>
                            <p:childTnLst>
                              <p:par>
                                <p:cTn id="146" presetID="22" presetClass="entr" presetSubtype="8" fill="hold" nodeType="afterEffect">
                                  <p:stCondLst>
                                    <p:cond delay="0"/>
                                  </p:stCondLst>
                                  <p:childTnLst>
                                    <p:set>
                                      <p:cBhvr>
                                        <p:cTn id="147" dur="1" fill="hold">
                                          <p:stCondLst>
                                            <p:cond delay="0"/>
                                          </p:stCondLst>
                                        </p:cTn>
                                        <p:tgtEl>
                                          <p:spTgt spid="55312"/>
                                        </p:tgtEl>
                                        <p:attrNameLst>
                                          <p:attrName>style.visibility</p:attrName>
                                        </p:attrNameLst>
                                      </p:cBhvr>
                                      <p:to>
                                        <p:strVal val="visible"/>
                                      </p:to>
                                    </p:set>
                                    <p:animEffect transition="in" filter="wipe(left)">
                                      <p:cBhvr>
                                        <p:cTn id="148" dur="500"/>
                                        <p:tgtEl>
                                          <p:spTgt spid="55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p:bldP spid="55301" grpId="0"/>
      <p:bldP spid="55302" grpId="0"/>
      <p:bldP spid="55308" grpId="0"/>
      <p:bldP spid="55323" grpId="0"/>
      <p:bldP spid="55325" grpId="0"/>
      <p:bldP spid="55326" grpId="0"/>
      <p:bldP spid="553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bwMode="auto">
          <a:xfrm>
            <a:off x="0" y="1781175"/>
            <a:ext cx="9144000" cy="7191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5000"/>
              </a:lnSpc>
            </a:pPr>
            <a:r>
              <a:rPr lang="zh-CN" altLang="en-US" sz="4500" b="1">
                <a:solidFill>
                  <a:srgbClr val="00FF00"/>
                </a:solidFill>
                <a:latin typeface="宋体" panose="02010600030101010101" pitchFamily="2" charset="-122"/>
              </a:rPr>
              <a:t>固体物理简介</a:t>
            </a:r>
            <a:endParaRPr lang="zh-CN" altLang="en-US" sz="4500" b="1">
              <a:solidFill>
                <a:srgbClr val="00FF00"/>
              </a:solidFill>
              <a:latin typeface="宋体" panose="02010600030101010101" pitchFamily="2" charset="-122"/>
            </a:endParaRPr>
          </a:p>
        </p:txBody>
      </p:sp>
      <p:sp>
        <p:nvSpPr>
          <p:cNvPr id="19459" name="Text Box 4"/>
          <p:cNvSpPr txBox="1">
            <a:spLocks noChangeArrowheads="1"/>
          </p:cNvSpPr>
          <p:nvPr/>
        </p:nvSpPr>
        <p:spPr bwMode="auto">
          <a:xfrm>
            <a:off x="2857500" y="2757488"/>
            <a:ext cx="56896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en-US" altLang="zh-CN" sz="2600">
                <a:solidFill>
                  <a:schemeClr val="hlink"/>
                </a:solidFill>
                <a:latin typeface="宋体" panose="02010600030101010101" pitchFamily="2" charset="-122"/>
              </a:rPr>
              <a:t>——</a:t>
            </a:r>
            <a:r>
              <a:rPr kumimoji="0" lang="zh-CN" altLang="en-US" sz="2600">
                <a:solidFill>
                  <a:schemeClr val="hlink"/>
                </a:solidFill>
                <a:latin typeface="宋体" panose="02010600030101010101" pitchFamily="2" charset="-122"/>
              </a:rPr>
              <a:t>在量子力学的基础上处理固体中</a:t>
            </a:r>
            <a:endParaRPr kumimoji="0" lang="zh-CN" altLang="en-US" sz="2600">
              <a:solidFill>
                <a:schemeClr val="hlink"/>
              </a:solidFill>
              <a:latin typeface="宋体" panose="02010600030101010101" pitchFamily="2" charset="-122"/>
            </a:endParaRPr>
          </a:p>
          <a:p>
            <a:pPr eaLnBrk="1" hangingPunct="1"/>
            <a:r>
              <a:rPr kumimoji="0" lang="zh-CN" altLang="en-US" sz="2600">
                <a:solidFill>
                  <a:schemeClr val="hlink"/>
                </a:solidFill>
                <a:latin typeface="宋体" panose="02010600030101010101" pitchFamily="2" charset="-122"/>
              </a:rPr>
              <a:t>       电子运动的理论</a:t>
            </a:r>
            <a:endParaRPr kumimoji="0" lang="zh-CN" altLang="en-US" sz="2600">
              <a:solidFill>
                <a:schemeClr val="hlink"/>
              </a:solidFill>
              <a:latin typeface="宋体" panose="02010600030101010101" pitchFamily="2" charset="-122"/>
            </a:endParaRPr>
          </a:p>
        </p:txBody>
      </p:sp>
      <p:sp>
        <p:nvSpPr>
          <p:cNvPr id="5" name="Rectangle 4"/>
          <p:cNvSpPr>
            <a:spLocks noChangeArrowheads="1"/>
          </p:cNvSpPr>
          <p:nvPr/>
        </p:nvSpPr>
        <p:spPr bwMode="auto">
          <a:xfrm>
            <a:off x="642938" y="3944938"/>
            <a:ext cx="8215312"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ts val="3200"/>
              </a:lnSpc>
            </a:pPr>
            <a:r>
              <a:rPr lang="zh-CN" altLang="en-US" sz="2200">
                <a:solidFill>
                  <a:srgbClr val="FF0000"/>
                </a:solidFill>
                <a:latin typeface="宋体" panose="02010600030101010101" pitchFamily="2" charset="-122"/>
                <a:ea typeface="仿宋_GB2312" panose="02010609030101010101" pitchFamily="49" charset="-122"/>
              </a:rPr>
              <a:t>本章要求：</a:t>
            </a:r>
            <a:r>
              <a:rPr lang="zh-CN" altLang="en-US" sz="2200">
                <a:solidFill>
                  <a:schemeClr val="bg1"/>
                </a:solidFill>
                <a:latin typeface="宋体" panose="02010600030101010101" pitchFamily="2" charset="-122"/>
                <a:ea typeface="仿宋_GB2312" panose="02010609030101010101" pitchFamily="49" charset="-122"/>
              </a:rPr>
              <a:t>晶体中电子能级，固体能带等概念；区分导体、半导体和绝缘体的导电性质</a:t>
            </a:r>
            <a:endParaRPr lang="zh-CN" altLang="en-US" sz="2200">
              <a:solidFill>
                <a:schemeClr val="bg1"/>
              </a:solidFill>
              <a:latin typeface="宋体" panose="02010600030101010101" pitchFamily="2" charset="-122"/>
              <a:ea typeface="仿宋_GB2312" panose="02010609030101010101" pitchFamily="49" charset="-122"/>
            </a:endParaRPr>
          </a:p>
        </p:txBody>
      </p:sp>
      <p:sp>
        <p:nvSpPr>
          <p:cNvPr id="19461"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671B4AE-D79A-429D-B3F5-87605E90C8EA}"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42938" y="571500"/>
            <a:ext cx="2857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FFFF"/>
                </a:solidFill>
                <a:latin typeface="宋体" panose="02010600030101010101" pitchFamily="2" charset="-122"/>
                <a:ea typeface="仿宋_GB2312" panose="02010609030101010101" pitchFamily="49" charset="-122"/>
              </a:rPr>
              <a:t>什么是固体？</a:t>
            </a:r>
            <a:endParaRPr lang="zh-CN" altLang="en-US" sz="2800">
              <a:solidFill>
                <a:srgbClr val="00FFFF"/>
              </a:solidFill>
              <a:latin typeface="宋体" panose="02010600030101010101" pitchFamily="2" charset="-122"/>
              <a:ea typeface="仿宋_GB2312" panose="02010609030101010101" pitchFamily="49" charset="-122"/>
            </a:endParaRPr>
          </a:p>
        </p:txBody>
      </p:sp>
      <p:sp>
        <p:nvSpPr>
          <p:cNvPr id="3" name="Rectangle 4"/>
          <p:cNvSpPr>
            <a:spLocks noChangeArrowheads="1"/>
          </p:cNvSpPr>
          <p:nvPr/>
        </p:nvSpPr>
        <p:spPr bwMode="auto">
          <a:xfrm>
            <a:off x="642938" y="1143000"/>
            <a:ext cx="7858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ts val="3600"/>
              </a:lnSpc>
            </a:pPr>
            <a:r>
              <a:rPr lang="zh-CN" altLang="en-US">
                <a:solidFill>
                  <a:srgbClr val="FFFF00"/>
                </a:solidFill>
                <a:latin typeface="宋体" panose="02010600030101010101" pitchFamily="2" charset="-122"/>
                <a:ea typeface="仿宋_GB2312" panose="02010609030101010101" pitchFamily="49" charset="-122"/>
              </a:rPr>
              <a:t>固体</a:t>
            </a:r>
            <a:r>
              <a:rPr lang="zh-CN" altLang="en-US">
                <a:solidFill>
                  <a:schemeClr val="bg1"/>
                </a:solidFill>
                <a:latin typeface="宋体" panose="02010600030101010101" pitchFamily="2" charset="-122"/>
                <a:ea typeface="仿宋_GB2312" panose="02010609030101010101" pitchFamily="49" charset="-122"/>
              </a:rPr>
              <a:t>是物质的一种聚集状态（结构形态）。</a:t>
            </a:r>
            <a:endParaRPr lang="zh-CN" altLang="en-US">
              <a:solidFill>
                <a:schemeClr val="bg1"/>
              </a:solidFill>
              <a:latin typeface="宋体" panose="02010600030101010101" pitchFamily="2" charset="-122"/>
              <a:ea typeface="仿宋_GB2312" panose="02010609030101010101" pitchFamily="49" charset="-122"/>
            </a:endParaRPr>
          </a:p>
          <a:p>
            <a:pPr eaLnBrk="1" hangingPunct="1">
              <a:lnSpc>
                <a:spcPts val="3600"/>
              </a:lnSpc>
            </a:pPr>
            <a:r>
              <a:rPr lang="zh-CN" altLang="en-US">
                <a:solidFill>
                  <a:schemeClr val="bg1"/>
                </a:solidFill>
                <a:latin typeface="宋体" panose="02010600030101010101" pitchFamily="2" charset="-122"/>
                <a:ea typeface="仿宋_GB2312" panose="02010609030101010101" pitchFamily="49" charset="-122"/>
              </a:rPr>
              <a:t>固体是由大量原子（</a:t>
            </a:r>
            <a:r>
              <a:rPr lang="en-US" altLang="zh-CN">
                <a:solidFill>
                  <a:schemeClr val="bg1"/>
                </a:solidFill>
                <a:latin typeface="宋体" panose="02010600030101010101" pitchFamily="2" charset="-122"/>
                <a:ea typeface="仿宋_GB2312" panose="02010609030101010101" pitchFamily="49" charset="-122"/>
              </a:rPr>
              <a:t>10</a:t>
            </a:r>
            <a:r>
              <a:rPr lang="en-US" altLang="zh-CN" baseline="30000">
                <a:solidFill>
                  <a:schemeClr val="bg1"/>
                </a:solidFill>
                <a:latin typeface="宋体" panose="02010600030101010101" pitchFamily="2" charset="-122"/>
                <a:ea typeface="仿宋_GB2312" panose="02010609030101010101" pitchFamily="49" charset="-122"/>
              </a:rPr>
              <a:t>23</a:t>
            </a:r>
            <a:r>
              <a:rPr lang="zh-CN" altLang="en-US">
                <a:solidFill>
                  <a:schemeClr val="bg1"/>
                </a:solidFill>
                <a:latin typeface="宋体" panose="02010600030101010101" pitchFamily="2" charset="-122"/>
                <a:ea typeface="仿宋_GB2312" panose="02010609030101010101" pitchFamily="49" charset="-122"/>
              </a:rPr>
              <a:t>）所结合成的宏观体系，是一个复杂的</a:t>
            </a:r>
            <a:r>
              <a:rPr lang="zh-CN" altLang="en-US">
                <a:solidFill>
                  <a:srgbClr val="FFFF00"/>
                </a:solidFill>
                <a:latin typeface="宋体" panose="02010600030101010101" pitchFamily="2" charset="-122"/>
                <a:ea typeface="仿宋_GB2312" panose="02010609030101010101" pitchFamily="49" charset="-122"/>
              </a:rPr>
              <a:t>多体系统</a:t>
            </a:r>
            <a:endParaRPr lang="zh-CN" altLang="en-US">
              <a:solidFill>
                <a:schemeClr val="bg1"/>
              </a:solidFill>
              <a:latin typeface="宋体" panose="02010600030101010101" pitchFamily="2" charset="-122"/>
              <a:ea typeface="仿宋_GB2312" panose="02010609030101010101" pitchFamily="49" charset="-122"/>
            </a:endParaRPr>
          </a:p>
        </p:txBody>
      </p:sp>
      <p:sp>
        <p:nvSpPr>
          <p:cNvPr id="4" name="Rectangle 3"/>
          <p:cNvSpPr txBox="1">
            <a:spLocks noChangeArrowheads="1"/>
          </p:cNvSpPr>
          <p:nvPr/>
        </p:nvSpPr>
        <p:spPr bwMode="auto">
          <a:xfrm>
            <a:off x="642938" y="3709988"/>
            <a:ext cx="8001000"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ts val="3600"/>
              </a:lnSpc>
              <a:spcBef>
                <a:spcPct val="20000"/>
              </a:spcBef>
            </a:pPr>
            <a:r>
              <a:rPr lang="zh-CN" altLang="en-US">
                <a:solidFill>
                  <a:srgbClr val="00FF00"/>
                </a:solidFill>
                <a:latin typeface="宋体" panose="02010600030101010101" pitchFamily="2" charset="-122"/>
              </a:rPr>
              <a:t>凝聚态</a:t>
            </a:r>
            <a:r>
              <a:rPr lang="zh-CN" altLang="en-US">
                <a:solidFill>
                  <a:schemeClr val="bg1"/>
                </a:solidFill>
                <a:latin typeface="宋体" panose="02010600030101010101" pitchFamily="2" charset="-122"/>
              </a:rPr>
              <a:t> </a:t>
            </a:r>
            <a:r>
              <a:rPr lang="en-US" altLang="zh-CN">
                <a:solidFill>
                  <a:schemeClr val="bg1"/>
                </a:solidFill>
                <a:latin typeface="宋体" panose="02010600030101010101" pitchFamily="2" charset="-122"/>
              </a:rPr>
              <a:t>— </a:t>
            </a:r>
            <a:r>
              <a:rPr lang="zh-CN" altLang="en-US">
                <a:solidFill>
                  <a:schemeClr val="bg1"/>
                </a:solidFill>
                <a:latin typeface="宋体" panose="02010600030101010101" pitchFamily="2" charset="-122"/>
              </a:rPr>
              <a:t>大量粒子组成，且粒子间具有很强相互作用的系统（固态和液态、超流态、超导态、玻色</a:t>
            </a:r>
            <a:r>
              <a:rPr lang="en-US" altLang="zh-CN">
                <a:solidFill>
                  <a:schemeClr val="bg1"/>
                </a:solidFill>
                <a:latin typeface="宋体" panose="02010600030101010101" pitchFamily="2" charset="-122"/>
              </a:rPr>
              <a:t>-</a:t>
            </a:r>
            <a:r>
              <a:rPr lang="zh-CN" altLang="en-US">
                <a:solidFill>
                  <a:schemeClr val="bg1"/>
                </a:solidFill>
                <a:latin typeface="宋体" panose="02010600030101010101" pitchFamily="2" charset="-122"/>
              </a:rPr>
              <a:t>爱因斯坦凝聚态、</a:t>
            </a:r>
            <a:r>
              <a:rPr lang="en-US" altLang="zh-CN">
                <a:solidFill>
                  <a:schemeClr val="bg1"/>
                </a:solidFill>
                <a:latin typeface="宋体" panose="02010600030101010101" pitchFamily="2" charset="-122"/>
              </a:rPr>
              <a:t>……</a:t>
            </a:r>
            <a:r>
              <a:rPr lang="zh-CN" altLang="en-US">
                <a:solidFill>
                  <a:schemeClr val="bg1"/>
                </a:solidFill>
                <a:latin typeface="宋体" panose="02010600030101010101" pitchFamily="2" charset="-122"/>
              </a:rPr>
              <a:t>）</a:t>
            </a:r>
            <a:endParaRPr lang="en-US" altLang="zh-CN">
              <a:solidFill>
                <a:schemeClr val="bg1"/>
              </a:solidFill>
              <a:latin typeface="宋体" panose="02010600030101010101" pitchFamily="2" charset="-122"/>
            </a:endParaRPr>
          </a:p>
          <a:p>
            <a:pPr eaLnBrk="1" hangingPunct="1">
              <a:lnSpc>
                <a:spcPts val="3600"/>
              </a:lnSpc>
              <a:spcBef>
                <a:spcPct val="20000"/>
              </a:spcBef>
            </a:pPr>
            <a:r>
              <a:rPr lang="zh-CN" altLang="en-US">
                <a:solidFill>
                  <a:schemeClr val="bg1"/>
                </a:solidFill>
                <a:latin typeface="宋体" panose="02010600030101010101" pitchFamily="2" charset="-122"/>
              </a:rPr>
              <a:t>凝聚态物理学从</a:t>
            </a:r>
            <a:r>
              <a:rPr lang="zh-CN" altLang="en-US">
                <a:solidFill>
                  <a:srgbClr val="00FF00"/>
                </a:solidFill>
                <a:latin typeface="宋体" panose="02010600030101010101" pitchFamily="2" charset="-122"/>
              </a:rPr>
              <a:t>微观角度</a:t>
            </a:r>
            <a:r>
              <a:rPr lang="zh-CN" altLang="en-US">
                <a:solidFill>
                  <a:schemeClr val="bg1"/>
                </a:solidFill>
                <a:latin typeface="宋体" panose="02010600030101010101" pitchFamily="2" charset="-122"/>
              </a:rPr>
              <a:t>出发，研究凝聚态物质的</a:t>
            </a:r>
            <a:r>
              <a:rPr lang="zh-CN" altLang="en-US">
                <a:solidFill>
                  <a:srgbClr val="00FF00"/>
                </a:solidFill>
                <a:latin typeface="宋体" panose="02010600030101010101" pitchFamily="2" charset="-122"/>
              </a:rPr>
              <a:t>结构和动力学过程，及其与宏观物理性质之间关系</a:t>
            </a:r>
            <a:endParaRPr lang="en-US" altLang="zh-CN">
              <a:solidFill>
                <a:srgbClr val="00FF00"/>
              </a:solidFill>
              <a:latin typeface="宋体" panose="02010600030101010101" pitchFamily="2" charset="-122"/>
            </a:endParaRPr>
          </a:p>
        </p:txBody>
      </p:sp>
      <p:sp>
        <p:nvSpPr>
          <p:cNvPr id="5" name="Rectangle 2"/>
          <p:cNvSpPr txBox="1">
            <a:spLocks noChangeArrowheads="1"/>
          </p:cNvSpPr>
          <p:nvPr/>
        </p:nvSpPr>
        <p:spPr bwMode="auto">
          <a:xfrm>
            <a:off x="0" y="2857500"/>
            <a:ext cx="9144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a:solidFill>
                  <a:srgbClr val="00FF00"/>
                </a:solidFill>
              </a:rPr>
              <a:t>凝聚态物质</a:t>
            </a:r>
            <a:endParaRPr lang="zh-CN" altLang="en-US" sz="4400">
              <a:solidFill>
                <a:srgbClr val="00FF00"/>
              </a:solidFill>
            </a:endParaRPr>
          </a:p>
        </p:txBody>
      </p:sp>
      <p:sp>
        <p:nvSpPr>
          <p:cNvPr id="20486"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4373676F-9E3F-423A-8DC9-F6E2639829E4}"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txBox="1">
            <a:spLocks noChangeArrowheads="1"/>
          </p:cNvSpPr>
          <p:nvPr/>
        </p:nvSpPr>
        <p:spPr bwMode="auto">
          <a:xfrm>
            <a:off x="0" y="4048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4400">
                <a:solidFill>
                  <a:srgbClr val="00FF00"/>
                </a:solidFill>
              </a:rPr>
              <a:t>凝聚态物质</a:t>
            </a:r>
            <a:endParaRPr lang="zh-CN" altLang="en-US" sz="4400">
              <a:solidFill>
                <a:srgbClr val="00FF00"/>
              </a:solidFill>
            </a:endParaRPr>
          </a:p>
        </p:txBody>
      </p:sp>
      <p:pic>
        <p:nvPicPr>
          <p:cNvPr id="2150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341438"/>
            <a:ext cx="82200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07CE669-E25D-4E93-BB71-DD2D34FF0EBC}"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5"/>
          <p:cNvSpPr txBox="1"/>
          <p:nvPr/>
        </p:nvSpPr>
        <p:spPr bwMode="auto">
          <a:xfrm>
            <a:off x="0" y="404813"/>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zh-CN" altLang="en-US" sz="4000" b="0" dirty="0">
                <a:solidFill>
                  <a:srgbClr val="FFFF00"/>
                </a:solidFill>
              </a:rPr>
              <a:t>固体的物理性质和规律由什么来决定？</a:t>
            </a:r>
            <a:endParaRPr lang="zh-CN" altLang="en-US" sz="4000" b="0" dirty="0">
              <a:solidFill>
                <a:srgbClr val="FFFF00"/>
              </a:solidFill>
            </a:endParaRPr>
          </a:p>
        </p:txBody>
      </p:sp>
      <p:pic>
        <p:nvPicPr>
          <p:cNvPr id="22531" name="Picture 8" descr="6EBB590F-2326-44F2-857D-1C47F4E39D8F.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50825" y="1341438"/>
            <a:ext cx="87280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41438"/>
            <a:ext cx="48974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4"/>
          <p:cNvGrpSpPr/>
          <p:nvPr/>
        </p:nvGrpSpPr>
        <p:grpSpPr bwMode="auto">
          <a:xfrm>
            <a:off x="2046276" y="2651669"/>
            <a:ext cx="3137899" cy="1751513"/>
            <a:chOff x="2293958" y="3668898"/>
            <a:chExt cx="3137925" cy="1752382"/>
          </a:xfrm>
        </p:grpSpPr>
        <p:pic>
          <p:nvPicPr>
            <p:cNvPr id="22542" name="Picture 10" descr="导线.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3958" y="3668898"/>
              <a:ext cx="2520280" cy="175238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cxnSp>
          <p:nvCxnSpPr>
            <p:cNvPr id="7" name="Straight Arrow Connector 12"/>
            <p:cNvCxnSpPr>
              <a:cxnSpLocks noChangeShapeType="1"/>
            </p:cNvCxnSpPr>
            <p:nvPr/>
          </p:nvCxnSpPr>
          <p:spPr bwMode="auto">
            <a:xfrm>
              <a:off x="4821035" y="4029846"/>
              <a:ext cx="610848" cy="83182"/>
            </a:xfrm>
            <a:prstGeom prst="straightConnector1">
              <a:avLst/>
            </a:prstGeom>
            <a:noFill/>
            <a:ln w="25400">
              <a:solidFill>
                <a:schemeClr val="accent2"/>
              </a:solidFill>
              <a:round/>
              <a:headEnd type="arrow" w="med" len="med"/>
            </a:ln>
            <a:effectLst>
              <a:outerShdw blurRad="40000" dist="20000" dir="5400000" rotWithShape="0">
                <a:srgbClr val="808080">
                  <a:alpha val="37999"/>
                </a:srgbClr>
              </a:outerShdw>
            </a:effectLst>
          </p:spPr>
        </p:cxnSp>
      </p:grpSp>
      <p:grpSp>
        <p:nvGrpSpPr>
          <p:cNvPr id="3" name="Group 18"/>
          <p:cNvGrpSpPr/>
          <p:nvPr/>
        </p:nvGrpSpPr>
        <p:grpSpPr bwMode="auto">
          <a:xfrm>
            <a:off x="6084888" y="2205038"/>
            <a:ext cx="2586037" cy="2889250"/>
            <a:chOff x="6372200" y="2420888"/>
            <a:chExt cx="2586535" cy="2889152"/>
          </a:xfrm>
        </p:grpSpPr>
        <p:pic>
          <p:nvPicPr>
            <p:cNvPr id="22540" name="Picture 15" descr="金刚石.jpg"/>
            <p:cNvPicPr>
              <a:picLocks noChangeAspect="1"/>
            </p:cNvPicPr>
            <p:nvPr/>
          </p:nvPicPr>
          <p:blipFill>
            <a:blip r:embed="rId4">
              <a:extLst>
                <a:ext uri="{28A0092B-C50C-407E-A947-70E740481C1C}">
                  <a14:useLocalDpi xmlns:a14="http://schemas.microsoft.com/office/drawing/2010/main" val="0"/>
                </a:ext>
              </a:extLst>
            </a:blip>
            <a:srcRect t="6068" b="35735"/>
            <a:stretch>
              <a:fillRect/>
            </a:stretch>
          </p:blipFill>
          <p:spPr bwMode="auto">
            <a:xfrm>
              <a:off x="6372200" y="3212976"/>
              <a:ext cx="2586535" cy="2097064"/>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cxnSp>
          <p:nvCxnSpPr>
            <p:cNvPr id="10" name="Straight Arrow Connector 17"/>
            <p:cNvCxnSpPr>
              <a:cxnSpLocks noChangeShapeType="1"/>
            </p:cNvCxnSpPr>
            <p:nvPr/>
          </p:nvCxnSpPr>
          <p:spPr bwMode="auto">
            <a:xfrm>
              <a:off x="6875534" y="2420888"/>
              <a:ext cx="73039" cy="792135"/>
            </a:xfrm>
            <a:prstGeom prst="straightConnector1">
              <a:avLst/>
            </a:prstGeom>
            <a:noFill/>
            <a:ln w="25400">
              <a:solidFill>
                <a:schemeClr val="accent2"/>
              </a:solidFill>
              <a:round/>
              <a:tailEnd type="arrow" w="med" len="med"/>
            </a:ln>
            <a:effectLst>
              <a:outerShdw blurRad="40000" dist="20000" dir="5400000" rotWithShape="0">
                <a:srgbClr val="808080">
                  <a:alpha val="37999"/>
                </a:srgbClr>
              </a:outerShdw>
            </a:effectLst>
          </p:spPr>
        </p:cxnSp>
      </p:grpSp>
      <p:grpSp>
        <p:nvGrpSpPr>
          <p:cNvPr id="4" name="Group 25"/>
          <p:cNvGrpSpPr/>
          <p:nvPr/>
        </p:nvGrpSpPr>
        <p:grpSpPr bwMode="auto">
          <a:xfrm>
            <a:off x="3492500" y="2493963"/>
            <a:ext cx="3167063" cy="3235325"/>
            <a:chOff x="3491881" y="2780928"/>
            <a:chExt cx="3168352" cy="3235821"/>
          </a:xfrm>
        </p:grpSpPr>
        <p:pic>
          <p:nvPicPr>
            <p:cNvPr id="22538" name="Picture 19" descr="芯片.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91881" y="3867104"/>
              <a:ext cx="3168352" cy="2149645"/>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cxnSp>
          <p:nvCxnSpPr>
            <p:cNvPr id="13" name="Straight Arrow Connector 21"/>
            <p:cNvCxnSpPr>
              <a:cxnSpLocks noChangeShapeType="1"/>
            </p:cNvCxnSpPr>
            <p:nvPr/>
          </p:nvCxnSpPr>
          <p:spPr bwMode="auto">
            <a:xfrm flipH="1">
              <a:off x="5651760" y="2780928"/>
              <a:ext cx="937006" cy="1079665"/>
            </a:xfrm>
            <a:prstGeom prst="straightConnector1">
              <a:avLst/>
            </a:prstGeom>
            <a:noFill/>
            <a:ln w="25400">
              <a:solidFill>
                <a:schemeClr val="accent2"/>
              </a:solidFill>
              <a:round/>
              <a:tailEnd type="arrow" w="med" len="med"/>
            </a:ln>
            <a:effectLst>
              <a:outerShdw blurRad="40000" dist="20000" dir="5400000" rotWithShape="0">
                <a:srgbClr val="808080">
                  <a:alpha val="37999"/>
                </a:srgbClr>
              </a:outerShdw>
            </a:effectLst>
          </p:spPr>
        </p:cxnSp>
      </p:grpSp>
      <p:sp>
        <p:nvSpPr>
          <p:cNvPr id="14" name="Rectangle 17"/>
          <p:cNvSpPr>
            <a:spLocks noChangeArrowheads="1"/>
          </p:cNvSpPr>
          <p:nvPr/>
        </p:nvSpPr>
        <p:spPr bwMode="auto">
          <a:xfrm>
            <a:off x="714375" y="5881688"/>
            <a:ext cx="8123238"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buFontTx/>
              <a:buChar char="•"/>
            </a:pPr>
            <a:r>
              <a:rPr lang="zh-CN" altLang="en-US" dirty="0">
                <a:solidFill>
                  <a:schemeClr val="bg1"/>
                </a:solidFill>
                <a:latin typeface="宋体" panose="02010600030101010101" pitchFamily="2" charset="-122"/>
              </a:rPr>
              <a:t>固体的原子种类？</a:t>
            </a:r>
            <a:r>
              <a:rPr lang="en-US" altLang="zh-CN" dirty="0">
                <a:solidFill>
                  <a:schemeClr val="bg1"/>
                </a:solidFill>
                <a:latin typeface="宋体" panose="02010600030101010101" pitchFamily="2" charset="-122"/>
                <a:sym typeface="Wingdings" panose="05000000000000000000" pitchFamily="2" charset="2"/>
              </a:rPr>
              <a:t></a:t>
            </a:r>
            <a:r>
              <a:rPr lang="zh-CN" altLang="en-US" dirty="0">
                <a:solidFill>
                  <a:schemeClr val="bg1"/>
                </a:solidFill>
                <a:latin typeface="宋体" panose="02010600030101010101" pitchFamily="2" charset="-122"/>
                <a:sym typeface="Wingdings" panose="05000000000000000000" pitchFamily="2" charset="2"/>
              </a:rPr>
              <a:t> </a:t>
            </a:r>
            <a:r>
              <a:rPr lang="zh-CN" altLang="en-US" dirty="0">
                <a:solidFill>
                  <a:schemeClr val="bg1"/>
                </a:solidFill>
              </a:rPr>
              <a:t>金刚石、石墨、石墨烯、</a:t>
            </a:r>
            <a:r>
              <a:rPr lang="en-US" altLang="zh-CN" dirty="0">
                <a:solidFill>
                  <a:schemeClr val="bg1"/>
                </a:solidFill>
              </a:rPr>
              <a:t>C</a:t>
            </a:r>
            <a:r>
              <a:rPr lang="en-US" altLang="zh-CN" baseline="-25000" dirty="0">
                <a:solidFill>
                  <a:schemeClr val="bg1"/>
                </a:solidFill>
              </a:rPr>
              <a:t>60</a:t>
            </a:r>
            <a:r>
              <a:rPr lang="zh-CN" altLang="en-US" dirty="0">
                <a:solidFill>
                  <a:schemeClr val="bg1"/>
                </a:solidFill>
              </a:rPr>
              <a:t>固体</a:t>
            </a:r>
            <a:endParaRPr lang="en-US" altLang="zh-CN" dirty="0">
              <a:solidFill>
                <a:schemeClr val="bg1"/>
              </a:solidFill>
            </a:endParaRPr>
          </a:p>
          <a:p>
            <a:pPr eaLnBrk="1" hangingPunct="1">
              <a:lnSpc>
                <a:spcPct val="110000"/>
              </a:lnSpc>
              <a:buFontTx/>
              <a:buChar char="•"/>
            </a:pPr>
            <a:r>
              <a:rPr lang="zh-CN" altLang="en-US" dirty="0">
                <a:solidFill>
                  <a:schemeClr val="bg1"/>
                </a:solidFill>
                <a:latin typeface="宋体" panose="02010600030101010101" pitchFamily="2" charset="-122"/>
              </a:rPr>
              <a:t>固体中原子的空间排列！</a:t>
            </a:r>
            <a:endParaRPr lang="zh-CN" altLang="en-US" dirty="0">
              <a:solidFill>
                <a:schemeClr val="bg1"/>
              </a:solidFill>
              <a:latin typeface="宋体" panose="02010600030101010101" pitchFamily="2" charset="-122"/>
            </a:endParaRPr>
          </a:p>
        </p:txBody>
      </p:sp>
      <p:sp>
        <p:nvSpPr>
          <p:cNvPr id="22537"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642BF5F-7657-4F6D-9ACB-DCF3BD2EB559}"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22" presetClass="entr" presetSubtype="1"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4"/>
                                        </p:tgtEl>
                                        <p:attrNameLst>
                                          <p:attrName>style.visibility</p:attrName>
                                        </p:attrNameLst>
                                      </p:cBhvr>
                                      <p:to>
                                        <p:strVal val="hidden"/>
                                      </p:to>
                                    </p:set>
                                  </p:childTnLst>
                                </p:cTn>
                              </p:par>
                            </p:childTnLst>
                          </p:cTn>
                        </p:par>
                        <p:par>
                          <p:cTn id="26" fill="hold">
                            <p:stCondLst>
                              <p:cond delay="0"/>
                            </p:stCondLst>
                            <p:childTnLst>
                              <p:par>
                                <p:cTn id="27" presetID="9"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260350" y="1214438"/>
            <a:ext cx="8775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u"/>
            </a:pPr>
            <a:r>
              <a:rPr lang="zh-CN" altLang="en-US" sz="2600" dirty="0">
                <a:solidFill>
                  <a:srgbClr val="00FF00"/>
                </a:solidFill>
                <a:latin typeface="宋体" panose="02010600030101010101" pitchFamily="2" charset="-122"/>
              </a:rPr>
              <a:t>晶体</a:t>
            </a:r>
            <a:r>
              <a:rPr lang="en-US" altLang="zh-CN" sz="2600" dirty="0">
                <a:solidFill>
                  <a:schemeClr val="bg1"/>
                </a:solidFill>
                <a:latin typeface="宋体" panose="02010600030101010101" pitchFamily="2" charset="-122"/>
              </a:rPr>
              <a:t> — </a:t>
            </a:r>
            <a:r>
              <a:rPr lang="zh-CN" altLang="en-US" sz="2600" dirty="0">
                <a:solidFill>
                  <a:schemeClr val="bg1"/>
                </a:solidFill>
                <a:latin typeface="宋体" panose="02010600030101010101" pitchFamily="2" charset="-122"/>
              </a:rPr>
              <a:t>原子按一定的周期排列规则形成的固体</a:t>
            </a:r>
            <a:endParaRPr lang="zh-CN" altLang="en-US" sz="2600" dirty="0">
              <a:solidFill>
                <a:schemeClr val="bg1"/>
              </a:solidFill>
              <a:latin typeface="宋体" panose="02010600030101010101" pitchFamily="2" charset="-122"/>
            </a:endParaRPr>
          </a:p>
        </p:txBody>
      </p:sp>
      <p:sp>
        <p:nvSpPr>
          <p:cNvPr id="3" name="Rectangle 6"/>
          <p:cNvSpPr>
            <a:spLocks noChangeArrowheads="1"/>
          </p:cNvSpPr>
          <p:nvPr/>
        </p:nvSpPr>
        <p:spPr bwMode="auto">
          <a:xfrm>
            <a:off x="1081088" y="2222500"/>
            <a:ext cx="7954962"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a:solidFill>
                  <a:schemeClr val="bg1"/>
                </a:solidFill>
                <a:latin typeface="宋体" panose="02010600030101010101" pitchFamily="2" charset="-122"/>
              </a:rPr>
              <a:t>如：天然的岩盐、水晶以及人工的半导体锗、硅单晶</a:t>
            </a:r>
            <a:endParaRPr lang="zh-CN" altLang="en-US" sz="2600">
              <a:solidFill>
                <a:schemeClr val="bg1"/>
              </a:solidFill>
              <a:latin typeface="宋体" panose="02010600030101010101" pitchFamily="2" charset="-122"/>
            </a:endParaRPr>
          </a:p>
        </p:txBody>
      </p:sp>
      <p:sp>
        <p:nvSpPr>
          <p:cNvPr id="4" name="Rectangle 8"/>
          <p:cNvSpPr>
            <a:spLocks noChangeArrowheads="1"/>
          </p:cNvSpPr>
          <p:nvPr/>
        </p:nvSpPr>
        <p:spPr bwMode="auto">
          <a:xfrm>
            <a:off x="1074738" y="1703388"/>
            <a:ext cx="73215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600">
                <a:solidFill>
                  <a:schemeClr val="bg1"/>
                </a:solidFill>
                <a:latin typeface="宋体" panose="02010600030101010101" pitchFamily="2" charset="-122"/>
                <a:sym typeface="Monotype Sorts"/>
              </a:rPr>
              <a:t>在微米量级的范围是有序排列的 </a:t>
            </a:r>
            <a:r>
              <a:rPr lang="en-US" altLang="zh-CN" sz="2600">
                <a:solidFill>
                  <a:schemeClr val="bg1"/>
                </a:solidFill>
                <a:latin typeface="宋体" panose="02010600030101010101" pitchFamily="2" charset="-122"/>
                <a:sym typeface="Monotype Sorts"/>
              </a:rPr>
              <a:t>— </a:t>
            </a:r>
            <a:r>
              <a:rPr lang="zh-CN" altLang="en-US" sz="2600">
                <a:solidFill>
                  <a:srgbClr val="00FF00"/>
                </a:solidFill>
                <a:latin typeface="宋体" panose="02010600030101010101" pitchFamily="2" charset="-122"/>
                <a:sym typeface="Monotype Sorts"/>
              </a:rPr>
              <a:t>长程有序</a:t>
            </a:r>
            <a:endParaRPr lang="zh-CN" altLang="en-US" sz="2600">
              <a:solidFill>
                <a:srgbClr val="00FF00"/>
              </a:solidFill>
              <a:latin typeface="宋体" panose="02010600030101010101" pitchFamily="2" charset="-122"/>
              <a:sym typeface="Monotype Sorts"/>
            </a:endParaRPr>
          </a:p>
        </p:txBody>
      </p:sp>
      <p:sp>
        <p:nvSpPr>
          <p:cNvPr id="23557" name="标题 1"/>
          <p:cNvSpPr txBox="1"/>
          <p:nvPr/>
        </p:nvSpPr>
        <p:spPr bwMode="auto">
          <a:xfrm>
            <a:off x="0" y="404813"/>
            <a:ext cx="914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zh-CN" altLang="en-US" sz="4400" b="0">
                <a:solidFill>
                  <a:srgbClr val="00FF00"/>
                </a:solidFill>
              </a:rPr>
              <a:t>固体的分类</a:t>
            </a:r>
            <a:endParaRPr lang="zh-CN" altLang="en-US" sz="4400" b="0">
              <a:solidFill>
                <a:srgbClr val="00FF00"/>
              </a:solidFill>
            </a:endParaRPr>
          </a:p>
        </p:txBody>
      </p:sp>
      <p:pic>
        <p:nvPicPr>
          <p:cNvPr id="27654" name="Picture 8" descr="镓金属晶体"/>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65488" y="4684713"/>
            <a:ext cx="2506662"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5" descr="晶体硅"/>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050" y="4687888"/>
            <a:ext cx="2198688"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7" descr="钻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4684713"/>
            <a:ext cx="2087562"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4" descr="岩盐"/>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2786063"/>
            <a:ext cx="1963738"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6" descr="水晶"/>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4663" y="2786063"/>
            <a:ext cx="2232025"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3"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5BE714A-E063-489B-A51A-A09711C4F6CC}"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27657"/>
                                        </p:tgtEl>
                                        <p:attrNameLst>
                                          <p:attrName>style.visibility</p:attrName>
                                        </p:attrNameLst>
                                      </p:cBhvr>
                                      <p:to>
                                        <p:strVal val="visible"/>
                                      </p:to>
                                    </p:set>
                                    <p:animEffect transition="in" filter="blinds(horizontal)">
                                      <p:cBhvr>
                                        <p:cTn id="20" dur="500"/>
                                        <p:tgtEl>
                                          <p:spTgt spid="27657"/>
                                        </p:tgtEl>
                                      </p:cBhvr>
                                    </p:animEffect>
                                  </p:childTnLst>
                                </p:cTn>
                              </p:par>
                              <p:par>
                                <p:cTn id="21" presetID="3" presetClass="entr" presetSubtype="10" fill="hold" nodeType="withEffect">
                                  <p:stCondLst>
                                    <p:cond delay="0"/>
                                  </p:stCondLst>
                                  <p:childTnLst>
                                    <p:set>
                                      <p:cBhvr>
                                        <p:cTn id="22" dur="1" fill="hold">
                                          <p:stCondLst>
                                            <p:cond delay="0"/>
                                          </p:stCondLst>
                                        </p:cTn>
                                        <p:tgtEl>
                                          <p:spTgt spid="27658"/>
                                        </p:tgtEl>
                                        <p:attrNameLst>
                                          <p:attrName>style.visibility</p:attrName>
                                        </p:attrNameLst>
                                      </p:cBhvr>
                                      <p:to>
                                        <p:strVal val="visible"/>
                                      </p:to>
                                    </p:set>
                                    <p:animEffect transition="in" filter="blinds(horizontal)">
                                      <p:cBhvr>
                                        <p:cTn id="23" dur="500"/>
                                        <p:tgtEl>
                                          <p:spTgt spid="27658"/>
                                        </p:tgtEl>
                                      </p:cBhvr>
                                    </p:animEffect>
                                  </p:childTnLst>
                                </p:cTn>
                              </p:par>
                            </p:childTnLst>
                          </p:cTn>
                        </p:par>
                        <p:par>
                          <p:cTn id="24" fill="hold">
                            <p:stCondLst>
                              <p:cond delay="1000"/>
                            </p:stCondLst>
                            <p:childTnLst>
                              <p:par>
                                <p:cTn id="25" presetID="3" presetClass="entr" presetSubtype="10" fill="hold" nodeType="afterEffect">
                                  <p:stCondLst>
                                    <p:cond delay="0"/>
                                  </p:stCondLst>
                                  <p:childTnLst>
                                    <p:set>
                                      <p:cBhvr>
                                        <p:cTn id="26" dur="1" fill="hold">
                                          <p:stCondLst>
                                            <p:cond delay="0"/>
                                          </p:stCondLst>
                                        </p:cTn>
                                        <p:tgtEl>
                                          <p:spTgt spid="27656"/>
                                        </p:tgtEl>
                                        <p:attrNameLst>
                                          <p:attrName>style.visibility</p:attrName>
                                        </p:attrNameLst>
                                      </p:cBhvr>
                                      <p:to>
                                        <p:strVal val="visible"/>
                                      </p:to>
                                    </p:set>
                                    <p:animEffect transition="in" filter="blinds(horizontal)">
                                      <p:cBhvr>
                                        <p:cTn id="27" dur="500"/>
                                        <p:tgtEl>
                                          <p:spTgt spid="27656"/>
                                        </p:tgtEl>
                                      </p:cBhvr>
                                    </p:animEffect>
                                  </p:childTnLst>
                                </p:cTn>
                              </p:par>
                              <p:par>
                                <p:cTn id="28" presetID="3" presetClass="entr" presetSubtype="10" fill="hold" nodeType="withEffect">
                                  <p:stCondLst>
                                    <p:cond delay="0"/>
                                  </p:stCondLst>
                                  <p:childTnLst>
                                    <p:set>
                                      <p:cBhvr>
                                        <p:cTn id="29" dur="1" fill="hold">
                                          <p:stCondLst>
                                            <p:cond delay="0"/>
                                          </p:stCondLst>
                                        </p:cTn>
                                        <p:tgtEl>
                                          <p:spTgt spid="27654"/>
                                        </p:tgtEl>
                                        <p:attrNameLst>
                                          <p:attrName>style.visibility</p:attrName>
                                        </p:attrNameLst>
                                      </p:cBhvr>
                                      <p:to>
                                        <p:strVal val="visible"/>
                                      </p:to>
                                    </p:set>
                                    <p:animEffect transition="in" filter="blinds(horizontal)">
                                      <p:cBhvr>
                                        <p:cTn id="30" dur="500"/>
                                        <p:tgtEl>
                                          <p:spTgt spid="27654"/>
                                        </p:tgtEl>
                                      </p:cBhvr>
                                    </p:animEffect>
                                  </p:childTnLst>
                                </p:cTn>
                              </p:par>
                              <p:par>
                                <p:cTn id="31" presetID="3" presetClass="entr" presetSubtype="10" fill="hold" nodeType="withEffect">
                                  <p:stCondLst>
                                    <p:cond delay="0"/>
                                  </p:stCondLst>
                                  <p:childTnLst>
                                    <p:set>
                                      <p:cBhvr>
                                        <p:cTn id="32" dur="1" fill="hold">
                                          <p:stCondLst>
                                            <p:cond delay="0"/>
                                          </p:stCondLst>
                                        </p:cTn>
                                        <p:tgtEl>
                                          <p:spTgt spid="27655"/>
                                        </p:tgtEl>
                                        <p:attrNameLst>
                                          <p:attrName>style.visibility</p:attrName>
                                        </p:attrNameLst>
                                      </p:cBhvr>
                                      <p:to>
                                        <p:strVal val="visible"/>
                                      </p:to>
                                    </p:set>
                                    <p:animEffect transition="in" filter="blinds(horizontal)">
                                      <p:cBhvr>
                                        <p:cTn id="33" dur="5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txBox="1">
            <a:spLocks noChangeArrowheads="1"/>
          </p:cNvSpPr>
          <p:nvPr/>
        </p:nvSpPr>
        <p:spPr bwMode="auto">
          <a:xfrm>
            <a:off x="428625" y="1285875"/>
            <a:ext cx="84296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自范性</a:t>
            </a:r>
            <a:r>
              <a:rPr lang="zh-CN" altLang="en-US" b="0">
                <a:solidFill>
                  <a:srgbClr val="00FF00"/>
                </a:solidFill>
              </a:rPr>
              <a:t>：</a:t>
            </a:r>
            <a:r>
              <a:rPr lang="zh-CN" altLang="en-US" b="0">
                <a:solidFill>
                  <a:schemeClr val="bg1"/>
                </a:solidFill>
              </a:rPr>
              <a:t>在结晶条件下能自发地成长为单晶体；好的单晶体均以平面作为它与周围物质的界面，而呈现出凸多面体</a:t>
            </a:r>
            <a:endParaRPr lang="en-US" altLang="zh-CN" b="0">
              <a:solidFill>
                <a:schemeClr val="bg1"/>
              </a:solidFill>
            </a:endParaRPr>
          </a:p>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晶面角守恒定律</a:t>
            </a:r>
            <a:r>
              <a:rPr lang="zh-CN" altLang="en-US" b="0">
                <a:solidFill>
                  <a:srgbClr val="00FF00"/>
                </a:solidFill>
              </a:rPr>
              <a:t>：</a:t>
            </a:r>
            <a:r>
              <a:rPr lang="zh-CN" altLang="en-US" b="0">
                <a:solidFill>
                  <a:schemeClr val="bg1"/>
                </a:solidFill>
              </a:rPr>
              <a:t>同一种晶体在相同的温度和压力下，其对应晶面之间的夹角恒定不变。</a:t>
            </a:r>
            <a:endParaRPr lang="en-US" altLang="zh-CN" b="0">
              <a:solidFill>
                <a:schemeClr val="bg1"/>
              </a:solidFill>
            </a:endParaRPr>
          </a:p>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解理性</a:t>
            </a:r>
            <a:r>
              <a:rPr lang="zh-CN" altLang="en-US" b="0">
                <a:solidFill>
                  <a:srgbClr val="00FF00"/>
                </a:solidFill>
              </a:rPr>
              <a:t>：</a:t>
            </a:r>
            <a:r>
              <a:rPr lang="zh-CN" altLang="en-US" b="0">
                <a:solidFill>
                  <a:schemeClr val="bg1"/>
                </a:solidFill>
              </a:rPr>
              <a:t>当晶体受到敲打、剪切、撞击等外界作用时，可有沿某一个或几个具有确定方位的晶面劈裂开来的性质。</a:t>
            </a:r>
            <a:endParaRPr lang="en-US" altLang="zh-CN" b="0">
              <a:solidFill>
                <a:schemeClr val="bg1"/>
              </a:solidFill>
            </a:endParaRPr>
          </a:p>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各向异性</a:t>
            </a:r>
            <a:r>
              <a:rPr lang="zh-CN" altLang="en-US" b="0">
                <a:solidFill>
                  <a:srgbClr val="00FF00"/>
                </a:solidFill>
              </a:rPr>
              <a:t>：</a:t>
            </a:r>
            <a:r>
              <a:rPr lang="zh-CN" altLang="en-US" b="0">
                <a:solidFill>
                  <a:schemeClr val="bg1"/>
                </a:solidFill>
              </a:rPr>
              <a:t>晶体的物理性质随观测方向而变化。</a:t>
            </a:r>
            <a:endParaRPr lang="en-US" altLang="zh-CN" b="0">
              <a:solidFill>
                <a:schemeClr val="bg1"/>
              </a:solidFill>
            </a:endParaRPr>
          </a:p>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对称性</a:t>
            </a:r>
            <a:r>
              <a:rPr lang="zh-CN" altLang="en-US" b="0">
                <a:solidFill>
                  <a:srgbClr val="00FF00"/>
                </a:solidFill>
              </a:rPr>
              <a:t>：</a:t>
            </a:r>
            <a:r>
              <a:rPr lang="zh-CN" altLang="en-US" b="0">
                <a:solidFill>
                  <a:schemeClr val="bg1"/>
                </a:solidFill>
              </a:rPr>
              <a:t>宏观性质在不同方向上有规律重复出现的现象。</a:t>
            </a:r>
            <a:endParaRPr lang="en-US" altLang="zh-CN" b="0">
              <a:solidFill>
                <a:schemeClr val="bg1"/>
              </a:solidFill>
            </a:endParaRPr>
          </a:p>
          <a:p>
            <a:pPr>
              <a:lnSpc>
                <a:spcPts val="3600"/>
              </a:lnSpc>
              <a:spcBef>
                <a:spcPct val="20000"/>
              </a:spcBef>
              <a:buFont typeface="Wingdings" panose="05000000000000000000" pitchFamily="2" charset="2"/>
              <a:buChar char="Ø"/>
            </a:pPr>
            <a:r>
              <a:rPr lang="zh-CN" altLang="en-US" b="0">
                <a:solidFill>
                  <a:srgbClr val="00FF00"/>
                </a:solidFill>
                <a:latin typeface="微软雅黑" panose="020B0503020204020204" charset="-122"/>
                <a:ea typeface="微软雅黑" panose="020B0503020204020204" charset="-122"/>
              </a:rPr>
              <a:t>最低内能与固定熔点</a:t>
            </a:r>
            <a:r>
              <a:rPr lang="zh-CN" altLang="en-US" b="0">
                <a:solidFill>
                  <a:srgbClr val="00FF00"/>
                </a:solidFill>
              </a:rPr>
              <a:t>：</a:t>
            </a:r>
            <a:r>
              <a:rPr lang="zh-CN" altLang="en-US" b="0">
                <a:solidFill>
                  <a:schemeClr val="bg1"/>
                </a:solidFill>
              </a:rPr>
              <a:t>在相同的热力学条件下，晶体的内能最小；晶体都具有固定的熔点。</a:t>
            </a:r>
            <a:endParaRPr lang="en-US" altLang="zh-CN" b="0">
              <a:solidFill>
                <a:schemeClr val="bg1"/>
              </a:solidFill>
            </a:endParaRPr>
          </a:p>
        </p:txBody>
      </p:sp>
      <p:sp>
        <p:nvSpPr>
          <p:cNvPr id="24579" name="矩形 3"/>
          <p:cNvSpPr>
            <a:spLocks noChangeArrowheads="1"/>
          </p:cNvSpPr>
          <p:nvPr/>
        </p:nvSpPr>
        <p:spPr bwMode="auto">
          <a:xfrm>
            <a:off x="663575" y="571500"/>
            <a:ext cx="24796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FF00"/>
                </a:solidFill>
                <a:latin typeface="华文中宋" panose="02010600040101010101" pitchFamily="2" charset="-122"/>
                <a:ea typeface="华文中宋" panose="02010600040101010101" pitchFamily="2" charset="-122"/>
              </a:rPr>
              <a:t>晶体的共性：</a:t>
            </a:r>
            <a:endParaRPr lang="zh-CN" altLang="en-US" sz="2800">
              <a:solidFill>
                <a:srgbClr val="00FF00"/>
              </a:solidFill>
              <a:ea typeface="幼圆" panose="02010509060101010101" pitchFamily="49" charset="-122"/>
            </a:endParaRPr>
          </a:p>
        </p:txBody>
      </p:sp>
      <p:sp>
        <p:nvSpPr>
          <p:cNvPr id="24580"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ABBDA44-FC77-405C-A55D-47B46B03ECFD}"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fld id="{AC351E26-A542-471F-92E1-5199F26ED691}"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
        <p:nvSpPr>
          <p:cNvPr id="19" name="Rectangle 2"/>
          <p:cNvSpPr>
            <a:spLocks noChangeArrowheads="1"/>
          </p:cNvSpPr>
          <p:nvPr/>
        </p:nvSpPr>
        <p:spPr bwMode="auto">
          <a:xfrm>
            <a:off x="573088" y="395288"/>
            <a:ext cx="1641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rgbClr val="FFFF00"/>
                </a:solidFill>
                <a:latin typeface="华文中宋" panose="02010600040101010101" pitchFamily="2" charset="-122"/>
              </a:rPr>
              <a:t>回顾：</a:t>
            </a:r>
            <a:endParaRPr lang="zh-CN" altLang="en-US">
              <a:solidFill>
                <a:srgbClr val="FFFF00"/>
              </a:solidFill>
              <a:latin typeface="华文中宋" panose="02010600040101010101" pitchFamily="2" charset="-122"/>
            </a:endParaRPr>
          </a:p>
        </p:txBody>
      </p:sp>
      <p:sp>
        <p:nvSpPr>
          <p:cNvPr id="5124" name="Rectangle 27"/>
          <p:cNvSpPr>
            <a:spLocks noChangeAspect="1" noChangeArrowheads="1"/>
          </p:cNvSpPr>
          <p:nvPr/>
        </p:nvSpPr>
        <p:spPr bwMode="auto">
          <a:xfrm>
            <a:off x="1189038" y="2193925"/>
            <a:ext cx="158273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endParaRPr lang="zh-CN" altLang="en-US">
              <a:solidFill>
                <a:schemeClr val="bg1"/>
              </a:solidFill>
            </a:endParaRPr>
          </a:p>
        </p:txBody>
      </p:sp>
      <p:sp>
        <p:nvSpPr>
          <p:cNvPr id="26" name="Rectangle 9"/>
          <p:cNvSpPr>
            <a:spLocks noChangeArrowheads="1"/>
          </p:cNvSpPr>
          <p:nvPr/>
        </p:nvSpPr>
        <p:spPr bwMode="auto">
          <a:xfrm>
            <a:off x="1770063" y="376238"/>
            <a:ext cx="7050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nSpc>
                <a:spcPct val="120000"/>
              </a:lnSpc>
            </a:pPr>
            <a:r>
              <a:rPr lang="zh-CN" altLang="en-US" sz="2200">
                <a:solidFill>
                  <a:schemeClr val="bg1"/>
                </a:solidFill>
                <a:latin typeface="楷体_GB2312" pitchFamily="49" charset="-122"/>
              </a:rPr>
              <a:t>薛定谔方程在氢原子体系中的应用</a:t>
            </a:r>
            <a:endParaRPr lang="zh-CN" altLang="en-US" sz="2200">
              <a:solidFill>
                <a:schemeClr val="bg1"/>
              </a:solidFill>
              <a:latin typeface="楷体_GB2312" pitchFamily="49" charset="-122"/>
            </a:endParaRPr>
          </a:p>
        </p:txBody>
      </p:sp>
      <p:graphicFrame>
        <p:nvGraphicFramePr>
          <p:cNvPr id="18" name="Object 2"/>
          <p:cNvGraphicFramePr/>
          <p:nvPr/>
        </p:nvGraphicFramePr>
        <p:xfrm>
          <a:off x="3228975" y="1082675"/>
          <a:ext cx="4295775" cy="762000"/>
        </p:xfrm>
        <a:graphic>
          <a:graphicData uri="http://schemas.openxmlformats.org/presentationml/2006/ole">
            <mc:AlternateContent xmlns:mc="http://schemas.openxmlformats.org/markup-compatibility/2006">
              <mc:Choice xmlns:v="urn:schemas-microsoft-com:vml" Requires="v">
                <p:oleObj spid="_x0000_s565322" name="" r:id="rId1" imgW="3889375" imgH="643890" progId="Equation.3">
                  <p:embed/>
                </p:oleObj>
              </mc:Choice>
              <mc:Fallback>
                <p:oleObj name="" r:id="rId1" imgW="3889375" imgH="643890"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8975" y="1082675"/>
                        <a:ext cx="42957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0" name="Object 3"/>
          <p:cNvGraphicFramePr>
            <a:graphicFrameLocks noChangeAspect="1"/>
          </p:cNvGraphicFramePr>
          <p:nvPr/>
        </p:nvGraphicFramePr>
        <p:xfrm>
          <a:off x="6443663" y="260350"/>
          <a:ext cx="1317625" cy="755650"/>
        </p:xfrm>
        <a:graphic>
          <a:graphicData uri="http://schemas.openxmlformats.org/presentationml/2006/ole">
            <mc:AlternateContent xmlns:mc="http://schemas.openxmlformats.org/markup-compatibility/2006">
              <mc:Choice xmlns:v="urn:schemas-microsoft-com:vml" Requires="v">
                <p:oleObj spid="_x0000_s565323" name="" r:id="rId3" imgW="534670" imgH="283210" progId="Equation.3">
                  <p:embed/>
                </p:oleObj>
              </mc:Choice>
              <mc:Fallback>
                <p:oleObj name="" r:id="rId3" imgW="534670" imgH="28321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663" y="260350"/>
                        <a:ext cx="13176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1" name="Text Box 25"/>
          <p:cNvSpPr txBox="1">
            <a:spLocks noChangeArrowheads="1"/>
          </p:cNvSpPr>
          <p:nvPr/>
        </p:nvSpPr>
        <p:spPr bwMode="auto">
          <a:xfrm>
            <a:off x="684213" y="3716338"/>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latin typeface="宋体" panose="02010600030101010101" pitchFamily="2" charset="-122"/>
              </a:rPr>
              <a:t>给出的结论：</a:t>
            </a:r>
            <a:endParaRPr lang="zh-CN" altLang="en-US">
              <a:solidFill>
                <a:schemeClr val="bg1"/>
              </a:solidFill>
              <a:latin typeface="宋体" panose="02010600030101010101" pitchFamily="2" charset="-122"/>
            </a:endParaRPr>
          </a:p>
        </p:txBody>
      </p:sp>
      <p:sp>
        <p:nvSpPr>
          <p:cNvPr id="22" name="Text Box 28"/>
          <p:cNvSpPr txBox="1">
            <a:spLocks noChangeArrowheads="1"/>
          </p:cNvSpPr>
          <p:nvPr/>
        </p:nvSpPr>
        <p:spPr bwMode="auto">
          <a:xfrm>
            <a:off x="1000125" y="4292600"/>
            <a:ext cx="5345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FFFF"/>
                </a:solidFill>
                <a:ea typeface="华文中宋" panose="02010600040101010101" pitchFamily="2" charset="-122"/>
              </a:rPr>
              <a:t>1. </a:t>
            </a:r>
            <a:r>
              <a:rPr lang="zh-CN" altLang="en-US">
                <a:solidFill>
                  <a:srgbClr val="00FFFF"/>
                </a:solidFill>
                <a:ea typeface="华文中宋" panose="02010600040101010101" pitchFamily="2" charset="-122"/>
              </a:rPr>
              <a:t>能量量子化         主量子数 </a:t>
            </a:r>
            <a:endParaRPr lang="zh-CN" altLang="en-US">
              <a:solidFill>
                <a:srgbClr val="00FFFF"/>
              </a:solidFill>
              <a:ea typeface="华文中宋" panose="02010600040101010101" pitchFamily="2" charset="-122"/>
            </a:endParaRPr>
          </a:p>
        </p:txBody>
      </p:sp>
      <p:graphicFrame>
        <p:nvGraphicFramePr>
          <p:cNvPr id="23" name="Object 4"/>
          <p:cNvGraphicFramePr/>
          <p:nvPr/>
        </p:nvGraphicFramePr>
        <p:xfrm>
          <a:off x="3063875" y="2192338"/>
          <a:ext cx="5180013" cy="1524000"/>
        </p:xfrm>
        <a:graphic>
          <a:graphicData uri="http://schemas.openxmlformats.org/presentationml/2006/ole">
            <mc:AlternateContent xmlns:mc="http://schemas.openxmlformats.org/markup-compatibility/2006">
              <mc:Choice xmlns:v="urn:schemas-microsoft-com:vml" Requires="v">
                <p:oleObj spid="_x0000_s565324" name="" r:id="rId5" imgW="4700905" imgH="1339215" progId="Equation.3">
                  <p:embed/>
                </p:oleObj>
              </mc:Choice>
              <mc:Fallback>
                <p:oleObj name="" r:id="rId5" imgW="4700905" imgH="1339215"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3875" y="2192338"/>
                        <a:ext cx="51800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4" name="Text Box 8"/>
          <p:cNvSpPr txBox="1">
            <a:spLocks noChangeArrowheads="1"/>
          </p:cNvSpPr>
          <p:nvPr/>
        </p:nvSpPr>
        <p:spPr bwMode="auto">
          <a:xfrm>
            <a:off x="649288" y="1196975"/>
            <a:ext cx="4354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latin typeface="宋体" panose="02010600030101010101" pitchFamily="2" charset="-122"/>
              </a:rPr>
              <a:t>定态薛定谔方程：</a:t>
            </a:r>
            <a:endParaRPr lang="zh-CN" altLang="en-US">
              <a:solidFill>
                <a:schemeClr val="bg1"/>
              </a:solidFill>
              <a:latin typeface="宋体" panose="02010600030101010101" pitchFamily="2" charset="-122"/>
            </a:endParaRPr>
          </a:p>
        </p:txBody>
      </p:sp>
      <p:sp>
        <p:nvSpPr>
          <p:cNvPr id="25" name="Text Box 8"/>
          <p:cNvSpPr txBox="1">
            <a:spLocks noChangeArrowheads="1"/>
          </p:cNvSpPr>
          <p:nvPr/>
        </p:nvSpPr>
        <p:spPr bwMode="auto">
          <a:xfrm>
            <a:off x="722313" y="2349500"/>
            <a:ext cx="4354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latin typeface="宋体" panose="02010600030101010101" pitchFamily="2" charset="-122"/>
              </a:rPr>
              <a:t>球坐标下：</a:t>
            </a:r>
            <a:endParaRPr lang="zh-CN" altLang="en-US">
              <a:solidFill>
                <a:schemeClr val="bg1"/>
              </a:solidFill>
              <a:latin typeface="宋体" panose="02010600030101010101" pitchFamily="2" charset="-122"/>
            </a:endParaRPr>
          </a:p>
        </p:txBody>
      </p:sp>
      <p:graphicFrame>
        <p:nvGraphicFramePr>
          <p:cNvPr id="29" name="Object 2"/>
          <p:cNvGraphicFramePr/>
          <p:nvPr/>
        </p:nvGraphicFramePr>
        <p:xfrm>
          <a:off x="1619250" y="4868863"/>
          <a:ext cx="2800350" cy="838200"/>
        </p:xfrm>
        <a:graphic>
          <a:graphicData uri="http://schemas.openxmlformats.org/presentationml/2006/ole">
            <mc:AlternateContent xmlns:mc="http://schemas.openxmlformats.org/markup-compatibility/2006">
              <mc:Choice xmlns:v="urn:schemas-microsoft-com:vml" Requires="v">
                <p:oleObj spid="_x0000_s565325" name="" r:id="rId7" imgW="1996440" imgH="560070" progId="Equation.3">
                  <p:embed/>
                </p:oleObj>
              </mc:Choice>
              <mc:Fallback>
                <p:oleObj name="" r:id="rId7" imgW="1996440" imgH="560070" progId="Equation.3">
                  <p:embed/>
                  <p:pic>
                    <p:nvPicPr>
                      <p:cNvPr id="0" name="Object 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9250" y="4868863"/>
                        <a:ext cx="28003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0" name="Rectangle 43"/>
          <p:cNvSpPr>
            <a:spLocks noChangeArrowheads="1"/>
          </p:cNvSpPr>
          <p:nvPr/>
        </p:nvSpPr>
        <p:spPr bwMode="auto">
          <a:xfrm>
            <a:off x="4549775" y="5100638"/>
            <a:ext cx="3798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sz="2000" dirty="0">
                <a:solidFill>
                  <a:srgbClr val="FFFF00"/>
                </a:solidFill>
                <a:ea typeface="楷体_GB2312" pitchFamily="49" charset="-122"/>
              </a:rPr>
              <a:t>主量子数</a:t>
            </a:r>
            <a:r>
              <a:rPr lang="zh-CN" altLang="en-US" sz="2000" dirty="0">
                <a:solidFill>
                  <a:srgbClr val="FFFF00"/>
                </a:solidFill>
              </a:rPr>
              <a:t>   </a:t>
            </a:r>
            <a:r>
              <a:rPr lang="en-US" altLang="zh-CN" sz="2000" i="1" dirty="0">
                <a:solidFill>
                  <a:schemeClr val="bg1"/>
                </a:solidFill>
              </a:rPr>
              <a:t>n = </a:t>
            </a:r>
            <a:r>
              <a:rPr lang="en-US" altLang="zh-CN" sz="2000" dirty="0">
                <a:solidFill>
                  <a:schemeClr val="bg1"/>
                </a:solidFill>
              </a:rPr>
              <a:t>1 </a:t>
            </a:r>
            <a:r>
              <a:rPr lang="zh-CN" altLang="en-US" sz="2000" dirty="0">
                <a:solidFill>
                  <a:schemeClr val="bg1"/>
                </a:solidFill>
              </a:rPr>
              <a:t>，</a:t>
            </a:r>
            <a:r>
              <a:rPr lang="en-US" altLang="zh-CN" sz="2000" dirty="0">
                <a:solidFill>
                  <a:schemeClr val="bg1"/>
                </a:solidFill>
              </a:rPr>
              <a:t>2 </a:t>
            </a:r>
            <a:r>
              <a:rPr lang="zh-CN" altLang="en-US" sz="2000" dirty="0">
                <a:solidFill>
                  <a:schemeClr val="bg1"/>
                </a:solidFill>
              </a:rPr>
              <a:t>，</a:t>
            </a:r>
            <a:r>
              <a:rPr lang="en-US" altLang="zh-CN" sz="2000" dirty="0">
                <a:solidFill>
                  <a:schemeClr val="bg1"/>
                </a:solidFill>
              </a:rPr>
              <a:t>3 </a:t>
            </a:r>
            <a:r>
              <a:rPr lang="zh-CN" altLang="en-US" sz="2000" dirty="0">
                <a:solidFill>
                  <a:schemeClr val="bg1"/>
                </a:solidFill>
              </a:rPr>
              <a:t>，</a:t>
            </a:r>
            <a:r>
              <a:rPr lang="en-US" altLang="zh-CN" sz="2000" dirty="0">
                <a:solidFill>
                  <a:schemeClr val="bg1"/>
                </a:solidFill>
              </a:rPr>
              <a:t>……</a:t>
            </a:r>
            <a:endParaRPr lang="en-US" altLang="zh-CN" sz="2000" dirty="0">
              <a:solidFill>
                <a:schemeClr val="bg1"/>
              </a:solidFill>
            </a:endParaRPr>
          </a:p>
        </p:txBody>
      </p:sp>
      <p:sp>
        <p:nvSpPr>
          <p:cNvPr id="41" name="Text Box 6"/>
          <p:cNvSpPr txBox="1">
            <a:spLocks noChangeArrowheads="1"/>
          </p:cNvSpPr>
          <p:nvPr/>
        </p:nvSpPr>
        <p:spPr bwMode="auto">
          <a:xfrm>
            <a:off x="1116013" y="5919788"/>
            <a:ext cx="2036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rgbClr val="FFFF00"/>
                </a:solidFill>
                <a:ea typeface="仿宋_GB2312" panose="02010609030101010101" pitchFamily="49" charset="-122"/>
              </a:rPr>
              <a:t>电子分布</a:t>
            </a:r>
            <a:endParaRPr lang="zh-CN" altLang="en-US">
              <a:solidFill>
                <a:srgbClr val="FFFF00"/>
              </a:solidFill>
              <a:ea typeface="仿宋_GB2312" panose="02010609030101010101" pitchFamily="49" charset="-122"/>
            </a:endParaRPr>
          </a:p>
        </p:txBody>
      </p:sp>
      <p:grpSp>
        <p:nvGrpSpPr>
          <p:cNvPr id="42" name="Group 8"/>
          <p:cNvGrpSpPr/>
          <p:nvPr/>
        </p:nvGrpSpPr>
        <p:grpSpPr bwMode="auto">
          <a:xfrm>
            <a:off x="3009900" y="5919788"/>
            <a:ext cx="4937125" cy="461962"/>
            <a:chOff x="1882" y="2115"/>
            <a:chExt cx="3110" cy="291"/>
          </a:xfrm>
        </p:grpSpPr>
        <p:sp>
          <p:nvSpPr>
            <p:cNvPr id="5137" name="Rectangle 9"/>
            <p:cNvSpPr>
              <a:spLocks noChangeArrowheads="1"/>
            </p:cNvSpPr>
            <p:nvPr/>
          </p:nvSpPr>
          <p:spPr bwMode="auto">
            <a:xfrm>
              <a:off x="1882" y="2115"/>
              <a:ext cx="31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latin typeface="宋体" panose="02010600030101010101" pitchFamily="2" charset="-122"/>
                </a:rPr>
                <a:t>电子云密度        概率密度</a:t>
              </a:r>
              <a:r>
                <a:rPr lang="en-US" altLang="zh-CN">
                  <a:solidFill>
                    <a:srgbClr val="00FFFF"/>
                  </a:solidFill>
                  <a:latin typeface="宋体" panose="02010600030101010101" pitchFamily="2" charset="-122"/>
                </a:rPr>
                <a:t>|</a:t>
              </a:r>
              <a:r>
                <a:rPr lang="el-GR" altLang="zh-CN" i="1">
                  <a:solidFill>
                    <a:srgbClr val="00FFFF"/>
                  </a:solidFill>
                  <a:latin typeface="宋体" panose="02010600030101010101" pitchFamily="2" charset="-122"/>
                </a:rPr>
                <a:t>Ψ</a:t>
              </a:r>
              <a:r>
                <a:rPr lang="en-US" altLang="zh-CN">
                  <a:solidFill>
                    <a:srgbClr val="00FFFF"/>
                  </a:solidFill>
                  <a:latin typeface="宋体" panose="02010600030101010101" pitchFamily="2" charset="-122"/>
                </a:rPr>
                <a:t>|</a:t>
              </a:r>
              <a:r>
                <a:rPr lang="en-US" altLang="zh-CN" baseline="58000">
                  <a:solidFill>
                    <a:srgbClr val="00FFFF"/>
                  </a:solidFill>
                  <a:latin typeface="宋体" panose="02010600030101010101" pitchFamily="2" charset="-122"/>
                </a:rPr>
                <a:t>2</a:t>
              </a:r>
              <a:endParaRPr lang="en-US" altLang="zh-CN" baseline="58000">
                <a:solidFill>
                  <a:srgbClr val="00FFFF"/>
                </a:solidFill>
                <a:latin typeface="宋体" panose="02010600030101010101" pitchFamily="2" charset="-122"/>
              </a:endParaRPr>
            </a:p>
          </p:txBody>
        </p:sp>
        <p:sp>
          <p:nvSpPr>
            <p:cNvPr id="5138" name="AutoShape 10"/>
            <p:cNvSpPr>
              <a:spLocks noChangeArrowheads="1"/>
            </p:cNvSpPr>
            <p:nvPr/>
          </p:nvSpPr>
          <p:spPr bwMode="auto">
            <a:xfrm>
              <a:off x="3082" y="2184"/>
              <a:ext cx="432" cy="144"/>
            </a:xfrm>
            <a:prstGeom prst="leftRightArrow">
              <a:avLst>
                <a:gd name="adj1" fmla="val 50000"/>
                <a:gd name="adj2" fmla="val 60000"/>
              </a:avLst>
            </a:prstGeom>
            <a:solidFill>
              <a:schemeClr val="accent1"/>
            </a:solidFill>
            <a:ln w="9525">
              <a:solidFill>
                <a:schemeClr val="tx2"/>
              </a:solidFill>
              <a:miter lim="800000"/>
            </a:ln>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endParaRPr lang="zh-CN" altLang="en-US">
                <a:solidFill>
                  <a:schemeClr val="bg1"/>
                </a:solidFill>
                <a:latin typeface="宋体" panose="02010600030101010101"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2" presetClass="entr" presetSubtype="2"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slide(fromRigh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1000"/>
                                        <p:tgtEl>
                                          <p:spTgt spid="24"/>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1000"/>
                                        <p:tgtEl>
                                          <p:spTgt spid="18"/>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1000"/>
                                        <p:tgtEl>
                                          <p:spTgt spid="25"/>
                                        </p:tgtEl>
                                      </p:cBhvr>
                                    </p:animEffect>
                                  </p:childTnLst>
                                </p:cTn>
                              </p:par>
                            </p:childTnLst>
                          </p:cTn>
                        </p:par>
                        <p:par>
                          <p:cTn id="29" fill="hold">
                            <p:stCondLst>
                              <p:cond delay="3000"/>
                            </p:stCondLst>
                            <p:childTnLst>
                              <p:par>
                                <p:cTn id="30" presetID="9" presetClass="entr" presetSubtype="0" fill="hold"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dissolv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1000"/>
                                        <p:tgtEl>
                                          <p:spTgt spid="22"/>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left)">
                                      <p:cBhvr>
                                        <p:cTn id="46" dur="500"/>
                                        <p:tgtEl>
                                          <p:spTgt spid="29"/>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wipe(left)">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slide(fromLeft)">
                                      <p:cBhvr>
                                        <p:cTn id="55" dur="500"/>
                                        <p:tgtEl>
                                          <p:spTgt spid="41"/>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37"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barn(outVertical)">
                                      <p:cBhvr>
                                        <p:cTn id="6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1" grpId="0"/>
      <p:bldP spid="22" grpId="0"/>
      <p:bldP spid="24" grpId="0"/>
      <p:bldP spid="25" grpId="0"/>
      <p:bldP spid="40"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60350" y="1225550"/>
            <a:ext cx="863213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buFont typeface="Wingdings" panose="05000000000000000000" pitchFamily="2" charset="2"/>
              <a:buChar char="u"/>
            </a:pPr>
            <a:r>
              <a:rPr lang="zh-CN" altLang="en-US" sz="2600" dirty="0">
                <a:solidFill>
                  <a:srgbClr val="00FF00"/>
                </a:solidFill>
                <a:latin typeface="微软雅黑" panose="020B0503020204020204" charset="-122"/>
                <a:ea typeface="微软雅黑" panose="020B0503020204020204" charset="-122"/>
              </a:rPr>
              <a:t>非晶体</a:t>
            </a:r>
            <a:r>
              <a:rPr lang="en-US" altLang="zh-CN" sz="2600" dirty="0">
                <a:solidFill>
                  <a:schemeClr val="bg1"/>
                </a:solidFill>
              </a:rPr>
              <a:t>——</a:t>
            </a:r>
            <a:r>
              <a:rPr lang="zh-CN" altLang="en-US" sz="2600" dirty="0">
                <a:solidFill>
                  <a:schemeClr val="bg1"/>
                </a:solidFill>
              </a:rPr>
              <a:t>原子的空间排列没有明确的周期性</a:t>
            </a:r>
            <a:endParaRPr lang="zh-CN" altLang="en-US" sz="2600" dirty="0">
              <a:solidFill>
                <a:schemeClr val="bg1"/>
              </a:solidFill>
            </a:endParaRPr>
          </a:p>
        </p:txBody>
      </p:sp>
      <p:sp>
        <p:nvSpPr>
          <p:cNvPr id="3" name="Rectangle 5"/>
          <p:cNvSpPr>
            <a:spLocks noChangeArrowheads="1"/>
          </p:cNvSpPr>
          <p:nvPr/>
        </p:nvSpPr>
        <p:spPr bwMode="auto">
          <a:xfrm>
            <a:off x="2393950" y="1725613"/>
            <a:ext cx="46815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dirty="0">
                <a:solidFill>
                  <a:schemeClr val="bg1"/>
                </a:solidFill>
              </a:rPr>
              <a:t>如：玻璃、橡胶、塑料</a:t>
            </a:r>
            <a:r>
              <a:rPr lang="en-US" altLang="zh-CN" sz="2600" dirty="0">
                <a:solidFill>
                  <a:schemeClr val="bg1"/>
                </a:solidFill>
              </a:rPr>
              <a:t>……</a:t>
            </a:r>
            <a:endParaRPr lang="zh-CN" altLang="en-US" sz="2600" dirty="0">
              <a:solidFill>
                <a:schemeClr val="bg1"/>
              </a:solidFill>
            </a:endParaRPr>
          </a:p>
        </p:txBody>
      </p:sp>
      <p:sp>
        <p:nvSpPr>
          <p:cNvPr id="4" name="Rectangle 6"/>
          <p:cNvSpPr>
            <a:spLocks noChangeArrowheads="1"/>
          </p:cNvSpPr>
          <p:nvPr/>
        </p:nvSpPr>
        <p:spPr bwMode="auto">
          <a:xfrm>
            <a:off x="1908175" y="2286000"/>
            <a:ext cx="5410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600">
                <a:solidFill>
                  <a:schemeClr val="bg1"/>
                </a:solidFill>
              </a:rPr>
              <a:t>Be</a:t>
            </a:r>
            <a:r>
              <a:rPr lang="en-US" altLang="zh-CN" sz="2600" baseline="-30000">
                <a:solidFill>
                  <a:schemeClr val="bg1"/>
                </a:solidFill>
              </a:rPr>
              <a:t>2</a:t>
            </a:r>
            <a:r>
              <a:rPr lang="en-US" altLang="zh-CN" sz="2600">
                <a:solidFill>
                  <a:schemeClr val="bg1"/>
                </a:solidFill>
              </a:rPr>
              <a:t>O</a:t>
            </a:r>
            <a:r>
              <a:rPr lang="en-US" altLang="zh-CN" sz="2600" baseline="-30000">
                <a:solidFill>
                  <a:schemeClr val="bg1"/>
                </a:solidFill>
              </a:rPr>
              <a:t>3</a:t>
            </a:r>
            <a:r>
              <a:rPr lang="zh-CN" altLang="en-US" sz="2600">
                <a:solidFill>
                  <a:schemeClr val="bg1"/>
                </a:solidFill>
              </a:rPr>
              <a:t>晶体与</a:t>
            </a:r>
            <a:r>
              <a:rPr lang="en-US" altLang="zh-CN" sz="2600">
                <a:solidFill>
                  <a:schemeClr val="bg1"/>
                </a:solidFill>
              </a:rPr>
              <a:t>Be</a:t>
            </a:r>
            <a:r>
              <a:rPr lang="en-US" altLang="zh-CN" sz="2600" baseline="-30000">
                <a:solidFill>
                  <a:schemeClr val="bg1"/>
                </a:solidFill>
              </a:rPr>
              <a:t>2</a:t>
            </a:r>
            <a:r>
              <a:rPr lang="en-US" altLang="zh-CN" sz="2600">
                <a:solidFill>
                  <a:schemeClr val="bg1"/>
                </a:solidFill>
              </a:rPr>
              <a:t>O</a:t>
            </a:r>
            <a:r>
              <a:rPr lang="en-US" altLang="zh-CN" sz="2600" baseline="-30000">
                <a:solidFill>
                  <a:schemeClr val="bg1"/>
                </a:solidFill>
              </a:rPr>
              <a:t>3</a:t>
            </a:r>
            <a:r>
              <a:rPr lang="zh-CN" altLang="en-US" sz="2600">
                <a:solidFill>
                  <a:schemeClr val="bg1"/>
                </a:solidFill>
              </a:rPr>
              <a:t>玻璃的内部结构</a:t>
            </a:r>
            <a:endParaRPr lang="zh-CN" altLang="en-US" sz="2600">
              <a:solidFill>
                <a:schemeClr val="bg1"/>
              </a:solidFill>
            </a:endParaRPr>
          </a:p>
        </p:txBody>
      </p:sp>
      <p:pic>
        <p:nvPicPr>
          <p:cNvPr id="29701" name="Picture 7" descr="XCH001_036_0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35488" y="2900363"/>
            <a:ext cx="36020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XCH001_036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400" y="2900363"/>
            <a:ext cx="3600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标题 1"/>
          <p:cNvSpPr txBox="1"/>
          <p:nvPr/>
        </p:nvSpPr>
        <p:spPr bwMode="auto">
          <a:xfrm>
            <a:off x="0" y="404813"/>
            <a:ext cx="9144000"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zh-CN" altLang="en-US" sz="4400" b="0">
                <a:solidFill>
                  <a:srgbClr val="00FF00"/>
                </a:solidFill>
              </a:rPr>
              <a:t>固体的分类</a:t>
            </a:r>
            <a:endParaRPr lang="zh-CN" altLang="en-US" sz="4400" b="0">
              <a:solidFill>
                <a:srgbClr val="00FF00"/>
              </a:solidFill>
            </a:endParaRPr>
          </a:p>
        </p:txBody>
      </p:sp>
      <p:sp>
        <p:nvSpPr>
          <p:cNvPr id="25608"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05ED247E-32B5-4770-9F5A-845BC8315A9E}"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par>
                                <p:cTn id="17" presetID="3" presetClass="entr" presetSubtype="10" fill="hold" nodeType="withEffect">
                                  <p:stCondLst>
                                    <p:cond delay="0"/>
                                  </p:stCondLst>
                                  <p:childTnLst>
                                    <p:set>
                                      <p:cBhvr>
                                        <p:cTn id="18" dur="1" fill="hold">
                                          <p:stCondLst>
                                            <p:cond delay="0"/>
                                          </p:stCondLst>
                                        </p:cTn>
                                        <p:tgtEl>
                                          <p:spTgt spid="29702"/>
                                        </p:tgtEl>
                                        <p:attrNameLst>
                                          <p:attrName>style.visibility</p:attrName>
                                        </p:attrNameLst>
                                      </p:cBhvr>
                                      <p:to>
                                        <p:strVal val="visible"/>
                                      </p:to>
                                    </p:set>
                                    <p:animEffect transition="in" filter="blinds(horizontal)">
                                      <p:cBhvr>
                                        <p:cTn id="19" dur="500"/>
                                        <p:tgtEl>
                                          <p:spTgt spid="29702"/>
                                        </p:tgtEl>
                                      </p:cBhvr>
                                    </p:animEffect>
                                  </p:childTnLst>
                                </p:cTn>
                              </p:par>
                              <p:par>
                                <p:cTn id="20" presetID="3" presetClass="entr" presetSubtype="10" fill="hold" nodeType="withEffect">
                                  <p:stCondLst>
                                    <p:cond delay="0"/>
                                  </p:stCondLst>
                                  <p:childTnLst>
                                    <p:set>
                                      <p:cBhvr>
                                        <p:cTn id="21" dur="1" fill="hold">
                                          <p:stCondLst>
                                            <p:cond delay="0"/>
                                          </p:stCondLst>
                                        </p:cTn>
                                        <p:tgtEl>
                                          <p:spTgt spid="29701"/>
                                        </p:tgtEl>
                                        <p:attrNameLst>
                                          <p:attrName>style.visibility</p:attrName>
                                        </p:attrNameLst>
                                      </p:cBhvr>
                                      <p:to>
                                        <p:strVal val="visible"/>
                                      </p:to>
                                    </p:set>
                                    <p:animEffect transition="in" filter="blinds(horizontal)">
                                      <p:cBhvr>
                                        <p:cTn id="22"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87338" y="1268413"/>
            <a:ext cx="4068762" cy="527050"/>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marL="457200" indent="-457200" eaLnBrk="1" hangingPunct="1">
              <a:lnSpc>
                <a:spcPct val="120000"/>
              </a:lnSpc>
              <a:buFont typeface="Wingdings" panose="05000000000000000000" pitchFamily="2" charset="2"/>
              <a:buChar char="u"/>
              <a:defRPr/>
            </a:pPr>
            <a:r>
              <a:rPr lang="zh-CN" altLang="en-US" sz="2600" dirty="0">
                <a:solidFill>
                  <a:srgbClr val="00FF00"/>
                </a:solidFill>
                <a:latin typeface="+mn-lt"/>
                <a:ea typeface="+mn-ea"/>
              </a:rPr>
              <a:t>准晶体 </a:t>
            </a:r>
            <a:endParaRPr lang="zh-CN" altLang="en-US" sz="2600" dirty="0">
              <a:solidFill>
                <a:srgbClr val="00FF00"/>
              </a:solidFill>
              <a:latin typeface="+mn-lt"/>
              <a:ea typeface="+mn-ea"/>
            </a:endParaRPr>
          </a:p>
        </p:txBody>
      </p:sp>
      <p:sp>
        <p:nvSpPr>
          <p:cNvPr id="26627" name="Rectangle 14"/>
          <p:cNvSpPr>
            <a:spLocks noChangeArrowheads="1"/>
          </p:cNvSpPr>
          <p:nvPr/>
        </p:nvSpPr>
        <p:spPr bwMode="auto">
          <a:xfrm>
            <a:off x="971550" y="1822450"/>
            <a:ext cx="80645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dirty="0">
                <a:solidFill>
                  <a:schemeClr val="bg1"/>
                </a:solidFill>
              </a:rPr>
              <a:t>—— 1984</a:t>
            </a:r>
            <a:r>
              <a:rPr lang="zh-CN" altLang="en-US" dirty="0">
                <a:solidFill>
                  <a:schemeClr val="bg1"/>
                </a:solidFill>
              </a:rPr>
              <a:t>年</a:t>
            </a:r>
            <a:r>
              <a:rPr lang="en-US" altLang="zh-CN" dirty="0" err="1">
                <a:solidFill>
                  <a:schemeClr val="bg1"/>
                </a:solidFill>
              </a:rPr>
              <a:t>Shechtman</a:t>
            </a:r>
            <a:r>
              <a:rPr lang="zh-CN" altLang="en-US" dirty="0">
                <a:solidFill>
                  <a:schemeClr val="bg1"/>
                </a:solidFill>
              </a:rPr>
              <a:t>用快速冷却方法制备出</a:t>
            </a:r>
            <a:r>
              <a:rPr lang="en-US" altLang="zh-CN" dirty="0" err="1">
                <a:solidFill>
                  <a:srgbClr val="FFFF00"/>
                </a:solidFill>
              </a:rPr>
              <a:t>AlMn</a:t>
            </a:r>
            <a:r>
              <a:rPr lang="zh-CN" altLang="en-US" dirty="0">
                <a:solidFill>
                  <a:schemeClr val="bg1"/>
                </a:solidFill>
              </a:rPr>
              <a:t>合金</a:t>
            </a:r>
            <a:endParaRPr lang="en-US" altLang="zh-CN" dirty="0">
              <a:solidFill>
                <a:schemeClr val="bg1"/>
              </a:solidFill>
            </a:endParaRPr>
          </a:p>
          <a:p>
            <a:pPr eaLnBrk="1" hangingPunct="1">
              <a:lnSpc>
                <a:spcPct val="120000"/>
              </a:lnSpc>
            </a:pPr>
            <a:r>
              <a:rPr lang="en-US" altLang="zh-CN" dirty="0">
                <a:solidFill>
                  <a:schemeClr val="bg1"/>
                </a:solidFill>
                <a:ea typeface="幼圆" panose="02010509060101010101" pitchFamily="49" charset="-122"/>
              </a:rPr>
              <a:t>——</a:t>
            </a:r>
            <a:r>
              <a:rPr lang="en-US" altLang="zh-CN" dirty="0">
                <a:solidFill>
                  <a:schemeClr val="bg1"/>
                </a:solidFill>
              </a:rPr>
              <a:t> </a:t>
            </a:r>
            <a:r>
              <a:rPr lang="zh-CN" altLang="en-US" dirty="0">
                <a:solidFill>
                  <a:schemeClr val="bg1"/>
                </a:solidFill>
                <a:latin typeface="宋体" panose="02010600030101010101" pitchFamily="2" charset="-122"/>
              </a:rPr>
              <a:t>电子衍射图中具有</a:t>
            </a:r>
            <a:r>
              <a:rPr lang="zh-CN" altLang="en-US" dirty="0">
                <a:solidFill>
                  <a:srgbClr val="00FF00"/>
                </a:solidFill>
                <a:latin typeface="宋体" panose="02010600030101010101" pitchFamily="2" charset="-122"/>
              </a:rPr>
              <a:t>五重对称</a:t>
            </a:r>
            <a:r>
              <a:rPr lang="zh-CN" altLang="en-US" dirty="0">
                <a:solidFill>
                  <a:schemeClr val="bg1"/>
                </a:solidFill>
                <a:latin typeface="宋体" panose="02010600030101010101" pitchFamily="2" charset="-122"/>
              </a:rPr>
              <a:t>的斑点分布</a:t>
            </a:r>
            <a:endParaRPr lang="en-US" altLang="zh-CN" dirty="0">
              <a:solidFill>
                <a:schemeClr val="bg1"/>
              </a:solidFill>
              <a:latin typeface="宋体" panose="02010600030101010101" pitchFamily="2" charset="-122"/>
            </a:endParaRPr>
          </a:p>
          <a:p>
            <a:pPr eaLnBrk="1" hangingPunct="1">
              <a:lnSpc>
                <a:spcPct val="120000"/>
              </a:lnSpc>
            </a:pPr>
            <a:r>
              <a:rPr lang="en-US" altLang="zh-CN" dirty="0">
                <a:solidFill>
                  <a:schemeClr val="bg1"/>
                </a:solidFill>
              </a:rPr>
              <a:t>—— </a:t>
            </a:r>
            <a:r>
              <a:rPr lang="zh-CN" altLang="en-US" dirty="0">
                <a:solidFill>
                  <a:schemeClr val="bg1"/>
                </a:solidFill>
              </a:rPr>
              <a:t>介于晶体和非晶体之间的新的状态 </a:t>
            </a:r>
            <a:r>
              <a:rPr lang="en-US" altLang="zh-CN" dirty="0">
                <a:solidFill>
                  <a:schemeClr val="bg1"/>
                </a:solidFill>
                <a:sym typeface="Wingdings" panose="05000000000000000000" pitchFamily="2" charset="2"/>
              </a:rPr>
              <a:t></a:t>
            </a:r>
            <a:r>
              <a:rPr lang="zh-CN" altLang="en-US" dirty="0">
                <a:solidFill>
                  <a:schemeClr val="bg1"/>
                </a:solidFill>
              </a:rPr>
              <a:t>准晶态</a:t>
            </a:r>
            <a:endParaRPr lang="en-US" altLang="zh-CN" dirty="0">
              <a:solidFill>
                <a:schemeClr val="bg1"/>
              </a:solidFill>
            </a:endParaRPr>
          </a:p>
          <a:p>
            <a:pPr eaLnBrk="1" hangingPunct="1">
              <a:lnSpc>
                <a:spcPct val="120000"/>
              </a:lnSpc>
            </a:pPr>
            <a:r>
              <a:rPr lang="en-US" altLang="zh-CN" dirty="0">
                <a:solidFill>
                  <a:schemeClr val="bg1"/>
                </a:solidFill>
              </a:rPr>
              <a:t>—— 2011</a:t>
            </a:r>
            <a:r>
              <a:rPr lang="zh-CN" altLang="en-US" dirty="0">
                <a:solidFill>
                  <a:schemeClr val="bg1"/>
                </a:solidFill>
              </a:rPr>
              <a:t>年诺贝尔化学奖</a:t>
            </a:r>
            <a:endParaRPr lang="en-US" altLang="zh-CN" dirty="0">
              <a:solidFill>
                <a:schemeClr val="bg1"/>
              </a:solidFill>
            </a:endParaRPr>
          </a:p>
        </p:txBody>
      </p:sp>
      <p:sp>
        <p:nvSpPr>
          <p:cNvPr id="26628" name="标题 2"/>
          <p:cNvSpPr txBox="1"/>
          <p:nvPr/>
        </p:nvSpPr>
        <p:spPr bwMode="auto">
          <a:xfrm>
            <a:off x="0" y="404813"/>
            <a:ext cx="9144000"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a:r>
              <a:rPr lang="zh-CN" altLang="en-US" sz="4400" b="0">
                <a:solidFill>
                  <a:srgbClr val="00FF00"/>
                </a:solidFill>
              </a:rPr>
              <a:t>固体的分类</a:t>
            </a:r>
            <a:endParaRPr lang="zh-CN" altLang="en-US" sz="4400" b="0">
              <a:solidFill>
                <a:srgbClr val="00FF00"/>
              </a:solidFill>
            </a:endParaRPr>
          </a:p>
        </p:txBody>
      </p:sp>
      <p:pic>
        <p:nvPicPr>
          <p:cNvPr id="26629" name="Picture 11" descr="http://net.sdshiyan.cn/xiaoben/upload/2011_10/1110271603467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64238" y="3714750"/>
            <a:ext cx="288131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736975"/>
            <a:ext cx="27527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13" descr="http://kx.motew.net/cas60/upload/2009820103829562.jpg"/>
          <p:cNvPicPr>
            <a:picLocks noChangeAspect="1" noChangeArrowheads="1"/>
          </p:cNvPicPr>
          <p:nvPr/>
        </p:nvPicPr>
        <p:blipFill>
          <a:blip r:embed="rId3">
            <a:extLst>
              <a:ext uri="{28A0092B-C50C-407E-A947-70E740481C1C}">
                <a14:useLocalDpi xmlns:a14="http://schemas.microsoft.com/office/drawing/2010/main" val="0"/>
              </a:ext>
            </a:extLst>
          </a:blip>
          <a:srcRect l="543" t="-2" r="-543" b="539"/>
          <a:stretch>
            <a:fillRect/>
          </a:stretch>
        </p:blipFill>
        <p:spPr bwMode="auto">
          <a:xfrm>
            <a:off x="3146425" y="3643313"/>
            <a:ext cx="2925763"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BB485AAE-2969-4834-A06D-25757A73BBB1}"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bwMode="auto">
          <a:xfrm>
            <a:off x="500063" y="357188"/>
            <a:ext cx="8229600" cy="714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l"/>
            <a:r>
              <a:rPr lang="zh-CN" altLang="en-US" sz="2800">
                <a:solidFill>
                  <a:srgbClr val="FFFF00"/>
                </a:solidFill>
                <a:latin typeface="宋体" panose="02010600030101010101" pitchFamily="2" charset="-122"/>
              </a:rPr>
              <a:t>一、晶体结构</a:t>
            </a:r>
            <a:endParaRPr lang="zh-CN" altLang="en-US" sz="2800">
              <a:solidFill>
                <a:srgbClr val="FFFF00"/>
              </a:solidFill>
              <a:latin typeface="宋体" panose="02010600030101010101" pitchFamily="2" charset="-122"/>
            </a:endParaRPr>
          </a:p>
        </p:txBody>
      </p:sp>
      <p:pic>
        <p:nvPicPr>
          <p:cNvPr id="27651" name="Picture 12" descr="nicke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2781300"/>
            <a:ext cx="403860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13" descr="at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803525"/>
            <a:ext cx="404336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14"/>
          <p:cNvSpPr>
            <a:spLocks noChangeArrowheads="1"/>
          </p:cNvSpPr>
          <p:nvPr/>
        </p:nvSpPr>
        <p:spPr bwMode="auto">
          <a:xfrm>
            <a:off x="1331913" y="6148388"/>
            <a:ext cx="2008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华文中宋" panose="02010600040101010101" pitchFamily="2" charset="-122"/>
              </a:rPr>
              <a:t>镍</a:t>
            </a:r>
            <a:r>
              <a:rPr lang="zh-CN" altLang="en-US">
                <a:solidFill>
                  <a:schemeClr val="bg1"/>
                </a:solidFill>
              </a:rPr>
              <a:t>（</a:t>
            </a:r>
            <a:r>
              <a:rPr lang="en-US" altLang="zh-CN">
                <a:solidFill>
                  <a:schemeClr val="bg1"/>
                </a:solidFill>
              </a:rPr>
              <a:t>Nickel</a:t>
            </a:r>
            <a:r>
              <a:rPr lang="zh-CN" altLang="en-US">
                <a:solidFill>
                  <a:schemeClr val="bg1"/>
                </a:solidFill>
              </a:rPr>
              <a:t>）</a:t>
            </a:r>
            <a:r>
              <a:rPr lang="zh-CN" altLang="en-US" i="1">
                <a:solidFill>
                  <a:schemeClr val="bg1"/>
                </a:solidFill>
              </a:rPr>
              <a:t> </a:t>
            </a:r>
            <a:endParaRPr lang="zh-CN" altLang="en-US" i="1">
              <a:solidFill>
                <a:schemeClr val="bg1"/>
              </a:solidFill>
            </a:endParaRPr>
          </a:p>
        </p:txBody>
      </p:sp>
      <p:sp>
        <p:nvSpPr>
          <p:cNvPr id="27654" name="Rectangle 15"/>
          <p:cNvSpPr>
            <a:spLocks noChangeArrowheads="1"/>
          </p:cNvSpPr>
          <p:nvPr/>
        </p:nvSpPr>
        <p:spPr bwMode="auto">
          <a:xfrm>
            <a:off x="5651500" y="6132513"/>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ea typeface="华文中宋" panose="02010600040101010101" pitchFamily="2" charset="-122"/>
              </a:rPr>
              <a:t>铂</a:t>
            </a:r>
            <a:r>
              <a:rPr lang="zh-CN" altLang="en-US">
                <a:solidFill>
                  <a:schemeClr val="bg1"/>
                </a:solidFill>
              </a:rPr>
              <a:t>（</a:t>
            </a:r>
            <a:r>
              <a:rPr lang="en-US" altLang="zh-CN">
                <a:solidFill>
                  <a:schemeClr val="bg1"/>
                </a:solidFill>
              </a:rPr>
              <a:t>Platinum</a:t>
            </a:r>
            <a:r>
              <a:rPr lang="zh-CN" altLang="en-US">
                <a:solidFill>
                  <a:schemeClr val="bg1"/>
                </a:solidFill>
              </a:rPr>
              <a:t>）</a:t>
            </a:r>
            <a:endParaRPr lang="zh-CN" altLang="en-US">
              <a:solidFill>
                <a:schemeClr val="bg1"/>
              </a:solidFill>
            </a:endParaRPr>
          </a:p>
        </p:txBody>
      </p:sp>
      <p:sp>
        <p:nvSpPr>
          <p:cNvPr id="27655" name="Rectangle 4"/>
          <p:cNvSpPr>
            <a:spLocks noChangeArrowheads="1"/>
          </p:cNvSpPr>
          <p:nvPr/>
        </p:nvSpPr>
        <p:spPr bwMode="auto">
          <a:xfrm>
            <a:off x="485775" y="857250"/>
            <a:ext cx="82010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800100" indent="-342900">
              <a:defRPr kumimoji="1" sz="2400" b="1">
                <a:solidFill>
                  <a:schemeClr val="tx1"/>
                </a:solidFill>
                <a:latin typeface="Times New Roman" panose="02020603050405020304" pitchFamily="18" charset="0"/>
                <a:ea typeface="宋体" panose="02010600030101010101" pitchFamily="2" charset="-122"/>
              </a:defRPr>
            </a:lvl2pPr>
            <a:lvl3pPr marL="85725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a:solidFill>
                  <a:schemeClr val="bg1"/>
                </a:solidFill>
              </a:rPr>
              <a:t>固体 </a:t>
            </a:r>
            <a:r>
              <a:rPr lang="en-US" altLang="zh-CN">
                <a:solidFill>
                  <a:schemeClr val="bg1"/>
                </a:solidFill>
              </a:rPr>
              <a:t>(</a:t>
            </a:r>
            <a:r>
              <a:rPr lang="zh-CN" altLang="en-US">
                <a:solidFill>
                  <a:schemeClr val="bg1"/>
                </a:solidFill>
              </a:rPr>
              <a:t>比如：晶体与非晶体</a:t>
            </a:r>
            <a:r>
              <a:rPr lang="en-US" altLang="zh-CN">
                <a:solidFill>
                  <a:schemeClr val="bg1"/>
                </a:solidFill>
              </a:rPr>
              <a:t>) </a:t>
            </a:r>
            <a:r>
              <a:rPr lang="zh-CN" altLang="en-US">
                <a:solidFill>
                  <a:schemeClr val="bg1"/>
                </a:solidFill>
              </a:rPr>
              <a:t>的宏观性质为什么如此不同？</a:t>
            </a:r>
            <a:endParaRPr lang="zh-CN" altLang="en-US">
              <a:solidFill>
                <a:schemeClr val="bg1"/>
              </a:solidFill>
            </a:endParaRPr>
          </a:p>
          <a:p>
            <a:pPr lvl="1" algn="just" eaLnBrk="1" hangingPunct="1">
              <a:lnSpc>
                <a:spcPts val="3600"/>
              </a:lnSpc>
              <a:buFont typeface="Wingdings" panose="05000000000000000000" pitchFamily="2" charset="2"/>
              <a:buChar char="ü"/>
            </a:pPr>
            <a:r>
              <a:rPr lang="zh-CN" altLang="en-US">
                <a:solidFill>
                  <a:srgbClr val="FFFF00"/>
                </a:solidFill>
              </a:rPr>
              <a:t>宏观性质是其微观结构的反映</a:t>
            </a:r>
            <a:endParaRPr lang="en-US" altLang="zh-CN">
              <a:solidFill>
                <a:srgbClr val="FFFF00"/>
              </a:solidFill>
            </a:endParaRPr>
          </a:p>
          <a:p>
            <a:pPr lvl="2" algn="just" eaLnBrk="1" hangingPunct="1">
              <a:lnSpc>
                <a:spcPts val="3600"/>
              </a:lnSpc>
            </a:pPr>
            <a:r>
              <a:rPr lang="en-US" altLang="zh-CN">
                <a:solidFill>
                  <a:schemeClr val="bg1"/>
                </a:solidFill>
                <a:sym typeface="Wingdings" panose="05000000000000000000" pitchFamily="2" charset="2"/>
              </a:rPr>
              <a:t> </a:t>
            </a:r>
            <a:r>
              <a:rPr lang="zh-CN" altLang="en-US">
                <a:solidFill>
                  <a:schemeClr val="bg1"/>
                </a:solidFill>
              </a:rPr>
              <a:t>晶体由什么微观粒子组成？</a:t>
            </a:r>
            <a:endParaRPr lang="en-US" altLang="zh-CN">
              <a:solidFill>
                <a:schemeClr val="bg1"/>
              </a:solidFill>
            </a:endParaRPr>
          </a:p>
          <a:p>
            <a:pPr lvl="2" algn="just" eaLnBrk="1" hangingPunct="1">
              <a:lnSpc>
                <a:spcPts val="3600"/>
              </a:lnSpc>
            </a:pPr>
            <a:r>
              <a:rPr lang="en-US" altLang="zh-CN">
                <a:solidFill>
                  <a:schemeClr val="bg1"/>
                </a:solidFill>
                <a:sym typeface="Wingdings" panose="05000000000000000000" pitchFamily="2" charset="2"/>
              </a:rPr>
              <a:t> </a:t>
            </a:r>
            <a:r>
              <a:rPr lang="zh-CN" altLang="en-US">
                <a:solidFill>
                  <a:schemeClr val="bg1"/>
                </a:solidFill>
              </a:rPr>
              <a:t>这些粒子在空间的排列方式如何？</a:t>
            </a:r>
            <a:endParaRPr lang="zh-CN" altLang="en-US">
              <a:solidFill>
                <a:schemeClr val="bg1"/>
              </a:solidFill>
            </a:endParaRPr>
          </a:p>
        </p:txBody>
      </p:sp>
      <p:sp>
        <p:nvSpPr>
          <p:cNvPr id="27656"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E104430A-1EC6-44AE-88F4-91C26FB914C6}"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4" name="Rectangle 4"/>
          <p:cNvSpPr>
            <a:spLocks noChangeArrowheads="1"/>
          </p:cNvSpPr>
          <p:nvPr/>
        </p:nvSpPr>
        <p:spPr bwMode="auto">
          <a:xfrm>
            <a:off x="381000" y="1214438"/>
            <a:ext cx="7504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FFFF00"/>
                </a:solidFill>
                <a:latin typeface="宋体" panose="02010600030101010101" pitchFamily="2" charset="-122"/>
              </a:rPr>
              <a:t>晶格 </a:t>
            </a:r>
            <a:r>
              <a:rPr lang="en-US" altLang="zh-CN">
                <a:solidFill>
                  <a:srgbClr val="FFFF00"/>
                </a:solidFill>
                <a:latin typeface="宋体" panose="02010600030101010101" pitchFamily="2" charset="-122"/>
              </a:rPr>
              <a:t>— </a:t>
            </a:r>
            <a:r>
              <a:rPr lang="zh-CN" altLang="en-US">
                <a:solidFill>
                  <a:srgbClr val="FFFF00"/>
                </a:solidFill>
                <a:latin typeface="宋体" panose="02010600030101010101" pitchFamily="2" charset="-122"/>
              </a:rPr>
              <a:t>晶体中原子排列的具体形式</a:t>
            </a:r>
            <a:endParaRPr lang="zh-CN" altLang="en-US">
              <a:solidFill>
                <a:srgbClr val="FFFF00"/>
              </a:solidFill>
              <a:latin typeface="宋体" panose="02010600030101010101" pitchFamily="2" charset="-122"/>
            </a:endParaRPr>
          </a:p>
        </p:txBody>
      </p:sp>
      <p:sp>
        <p:nvSpPr>
          <p:cNvPr id="5" name="Rectangle 6"/>
          <p:cNvSpPr>
            <a:spLocks noChangeArrowheads="1"/>
          </p:cNvSpPr>
          <p:nvPr/>
        </p:nvSpPr>
        <p:spPr bwMode="auto">
          <a:xfrm>
            <a:off x="357188" y="1741488"/>
            <a:ext cx="835818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zh-CN" altLang="en-US">
                <a:solidFill>
                  <a:schemeClr val="bg1"/>
                </a:solidFill>
                <a:latin typeface="宋体" panose="02010600030101010101" pitchFamily="2" charset="-122"/>
              </a:rPr>
              <a:t>原子、原子间距不同，但有相同排列规则，这些原子构成的晶体具有相同的晶格</a:t>
            </a:r>
            <a:r>
              <a:rPr lang="en-US" altLang="zh-CN">
                <a:solidFill>
                  <a:schemeClr val="bg1"/>
                </a:solidFill>
                <a:latin typeface="宋体" panose="02010600030101010101" pitchFamily="2" charset="-122"/>
              </a:rPr>
              <a:t>——</a:t>
            </a:r>
            <a:r>
              <a:rPr lang="zh-CN" altLang="en-US">
                <a:solidFill>
                  <a:schemeClr val="bg1"/>
                </a:solidFill>
              </a:rPr>
              <a:t>如</a:t>
            </a:r>
            <a:r>
              <a:rPr lang="en-US" altLang="zh-CN">
                <a:solidFill>
                  <a:srgbClr val="FFFF00"/>
                </a:solidFill>
              </a:rPr>
              <a:t>Cu</a:t>
            </a:r>
            <a:r>
              <a:rPr lang="zh-CN" altLang="en-US">
                <a:solidFill>
                  <a:schemeClr val="bg1"/>
                </a:solidFill>
              </a:rPr>
              <a:t>和</a:t>
            </a:r>
            <a:r>
              <a:rPr lang="en-US" altLang="zh-CN">
                <a:solidFill>
                  <a:srgbClr val="FFFF00"/>
                </a:solidFill>
              </a:rPr>
              <a:t>Ag</a:t>
            </a:r>
            <a:r>
              <a:rPr lang="zh-CN" altLang="en-US">
                <a:solidFill>
                  <a:schemeClr val="bg1"/>
                </a:solidFill>
              </a:rPr>
              <a:t>；</a:t>
            </a:r>
            <a:r>
              <a:rPr lang="en-US" altLang="zh-CN">
                <a:solidFill>
                  <a:srgbClr val="FFFF00"/>
                </a:solidFill>
              </a:rPr>
              <a:t>Ge</a:t>
            </a:r>
            <a:r>
              <a:rPr lang="zh-CN" altLang="en-US">
                <a:solidFill>
                  <a:schemeClr val="bg1"/>
                </a:solidFill>
              </a:rPr>
              <a:t>和</a:t>
            </a:r>
            <a:r>
              <a:rPr lang="en-US" altLang="zh-CN">
                <a:solidFill>
                  <a:srgbClr val="FFFF00"/>
                </a:solidFill>
              </a:rPr>
              <a:t>Si</a:t>
            </a:r>
            <a:r>
              <a:rPr lang="zh-CN" altLang="en-US">
                <a:solidFill>
                  <a:schemeClr val="bg1"/>
                </a:solidFill>
              </a:rPr>
              <a:t>等等</a:t>
            </a:r>
            <a:endParaRPr lang="zh-CN" altLang="en-US">
              <a:solidFill>
                <a:schemeClr val="bg1"/>
              </a:solidFill>
            </a:endParaRPr>
          </a:p>
        </p:txBody>
      </p:sp>
      <p:pic>
        <p:nvPicPr>
          <p:cNvPr id="6" name="Picture 2" descr="XCH001_001_0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3357563"/>
            <a:ext cx="40259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XCH001_001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357563"/>
            <a:ext cx="40211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385763" y="2714625"/>
            <a:ext cx="5329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latin typeface="宋体" panose="02010600030101010101" pitchFamily="2" charset="-122"/>
              </a:rPr>
              <a:t>1.</a:t>
            </a:r>
            <a:r>
              <a:rPr lang="zh-CN" altLang="en-US">
                <a:solidFill>
                  <a:srgbClr val="FFFF00"/>
                </a:solidFill>
                <a:latin typeface="宋体" panose="02010600030101010101" pitchFamily="2" charset="-122"/>
              </a:rPr>
              <a:t>简单立方晶格 </a:t>
            </a:r>
            <a:r>
              <a:rPr lang="en-US" altLang="zh-CN">
                <a:solidFill>
                  <a:srgbClr val="FFFF00"/>
                </a:solidFill>
              </a:rPr>
              <a:t>(simple cubic, sc) </a:t>
            </a:r>
            <a:endParaRPr lang="en-US" altLang="zh-CN">
              <a:solidFill>
                <a:srgbClr val="FFFF00"/>
              </a:solidFill>
            </a:endParaRPr>
          </a:p>
        </p:txBody>
      </p:sp>
      <p:pic>
        <p:nvPicPr>
          <p:cNvPr id="9" name="Picture 8" descr="XCH001_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634" y="3361700"/>
            <a:ext cx="4024312"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BE62F92-1938-4A28-BCD7-64F3D53122F0}"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427" y="3357563"/>
            <a:ext cx="4608314" cy="312262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dissolve">
                                      <p:cBhvr>
                                        <p:cTn id="15" dur="500"/>
                                        <p:tgtEl>
                                          <p:spTgt spid="8">
                                            <p:txEl>
                                              <p:pRg st="0" end="0"/>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childTnLst>
                          </p:cTn>
                        </p:par>
                        <p:par>
                          <p:cTn id="25" fill="hold">
                            <p:stCondLst>
                              <p:cond delay="500"/>
                            </p:stCondLst>
                            <p:childTnLst>
                              <p:par>
                                <p:cTn id="26" presetID="9"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dvAuto="0" autoUpdateAnimBg="0" build="p"/>
      <p:bldP spid="5" grpId="0" autoUpdateAnimBg="0"/>
      <p:bldP spid="8" grpId="0" autoUpdateAnimBg="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24578" name="Rectangle 2"/>
          <p:cNvSpPr>
            <a:spLocks noChangeArrowheads="1"/>
          </p:cNvSpPr>
          <p:nvPr/>
        </p:nvSpPr>
        <p:spPr bwMode="auto">
          <a:xfrm>
            <a:off x="250825" y="1143000"/>
            <a:ext cx="8642350" cy="461963"/>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rgbClr val="FFFF00"/>
                </a:solidFill>
                <a:latin typeface="+mj-ea"/>
                <a:ea typeface="+mj-ea"/>
              </a:rPr>
              <a:t>2.</a:t>
            </a:r>
            <a:r>
              <a:rPr lang="zh-CN" altLang="en-US" sz="2400" dirty="0">
                <a:solidFill>
                  <a:srgbClr val="FFFF00"/>
                </a:solidFill>
                <a:latin typeface="+mj-ea"/>
                <a:ea typeface="+mj-ea"/>
              </a:rPr>
              <a:t>体心立方晶格 </a:t>
            </a:r>
            <a:r>
              <a:rPr lang="en-US" altLang="zh-CN" sz="2400" dirty="0">
                <a:solidFill>
                  <a:srgbClr val="FFFF00"/>
                </a:solidFill>
                <a:latin typeface="+mj-lt"/>
                <a:ea typeface="+mn-ea"/>
              </a:rPr>
              <a:t>(body-centered cubic, bcc) </a:t>
            </a:r>
            <a:endParaRPr lang="en-US" altLang="zh-CN" sz="2400" dirty="0">
              <a:solidFill>
                <a:srgbClr val="FFFF00"/>
              </a:solidFill>
              <a:latin typeface="+mj-lt"/>
              <a:ea typeface="+mn-ea"/>
            </a:endParaRPr>
          </a:p>
        </p:txBody>
      </p:sp>
      <p:sp>
        <p:nvSpPr>
          <p:cNvPr id="24579" name="Rectangle 3"/>
          <p:cNvSpPr>
            <a:spLocks noChangeArrowheads="1"/>
          </p:cNvSpPr>
          <p:nvPr/>
        </p:nvSpPr>
        <p:spPr bwMode="auto">
          <a:xfrm>
            <a:off x="5908104" y="1787525"/>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a:solidFill>
                  <a:schemeClr val="bg1"/>
                </a:solidFill>
                <a:latin typeface="宋体" panose="02010600030101010101" pitchFamily="2" charset="-122"/>
              </a:rPr>
              <a:t>体心立方晶格结构 </a:t>
            </a:r>
            <a:endParaRPr lang="zh-CN" altLang="en-US">
              <a:solidFill>
                <a:schemeClr val="bg1"/>
              </a:solidFill>
              <a:latin typeface="宋体" panose="02010600030101010101" pitchFamily="2" charset="-122"/>
            </a:endParaRPr>
          </a:p>
        </p:txBody>
      </p:sp>
      <p:sp>
        <p:nvSpPr>
          <p:cNvPr id="24580" name="Rectangle 4"/>
          <p:cNvSpPr>
            <a:spLocks noChangeArrowheads="1"/>
          </p:cNvSpPr>
          <p:nvPr/>
        </p:nvSpPr>
        <p:spPr bwMode="auto">
          <a:xfrm>
            <a:off x="857250" y="1787525"/>
            <a:ext cx="2895600" cy="461963"/>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zh-CN" altLang="en-US" sz="2400" dirty="0">
                <a:solidFill>
                  <a:schemeClr val="bg1"/>
                </a:solidFill>
                <a:latin typeface="+mn-ea"/>
                <a:ea typeface="+mn-ea"/>
              </a:rPr>
              <a:t>原子球排列形式 </a:t>
            </a:r>
            <a:endParaRPr lang="zh-CN" altLang="en-US" sz="2400" dirty="0">
              <a:solidFill>
                <a:schemeClr val="bg1"/>
              </a:solidFill>
              <a:latin typeface="+mn-ea"/>
              <a:ea typeface="+mn-ea"/>
            </a:endParaRPr>
          </a:p>
        </p:txBody>
      </p:sp>
      <p:sp>
        <p:nvSpPr>
          <p:cNvPr id="24581" name="Rectangle 5"/>
          <p:cNvSpPr>
            <a:spLocks noChangeArrowheads="1"/>
          </p:cNvSpPr>
          <p:nvPr/>
        </p:nvSpPr>
        <p:spPr bwMode="auto">
          <a:xfrm>
            <a:off x="1008063" y="5676900"/>
            <a:ext cx="7164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a:solidFill>
                  <a:schemeClr val="bg1"/>
                </a:solidFill>
              </a:rPr>
              <a:t>体心立方原子球排列方式表示为  </a:t>
            </a:r>
            <a:r>
              <a:rPr lang="en-US" altLang="zh-CN">
                <a:solidFill>
                  <a:schemeClr val="bg1"/>
                </a:solidFill>
              </a:rPr>
              <a:t>AB  AB  AB ……</a:t>
            </a:r>
            <a:endParaRPr lang="en-US" altLang="zh-CN">
              <a:solidFill>
                <a:schemeClr val="bg1"/>
              </a:solidFill>
            </a:endParaRPr>
          </a:p>
        </p:txBody>
      </p:sp>
      <p:pic>
        <p:nvPicPr>
          <p:cNvPr id="29703" name="Picture 6" descr="XCH001_00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2392363"/>
            <a:ext cx="4114800"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8"/>
          <p:cNvSpPr>
            <a:spLocks noChangeArrowheads="1"/>
          </p:cNvSpPr>
          <p:nvPr/>
        </p:nvSpPr>
        <p:spPr bwMode="auto">
          <a:xfrm>
            <a:off x="1008063" y="6092825"/>
            <a:ext cx="6867525" cy="461963"/>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rgbClr val="FFFF00"/>
                </a:solidFill>
                <a:latin typeface="+mn-lt"/>
                <a:ea typeface="+mn-ea"/>
              </a:rPr>
              <a:t>Li</a:t>
            </a:r>
            <a:r>
              <a:rPr lang="zh-CN" altLang="en-US" sz="2400" dirty="0">
                <a:solidFill>
                  <a:schemeClr val="bg1"/>
                </a:solidFill>
                <a:latin typeface="+mn-lt"/>
                <a:ea typeface="+mn-ea"/>
              </a:rPr>
              <a:t>、</a:t>
            </a:r>
            <a:r>
              <a:rPr lang="en-US" altLang="zh-CN" sz="2400" dirty="0">
                <a:solidFill>
                  <a:srgbClr val="FFFF00"/>
                </a:solidFill>
                <a:latin typeface="+mn-lt"/>
                <a:ea typeface="+mn-ea"/>
              </a:rPr>
              <a:t>Na</a:t>
            </a:r>
            <a:r>
              <a:rPr lang="zh-CN" altLang="en-US" sz="2400" dirty="0">
                <a:solidFill>
                  <a:schemeClr val="bg1"/>
                </a:solidFill>
                <a:latin typeface="+mn-lt"/>
                <a:ea typeface="+mn-ea"/>
              </a:rPr>
              <a:t>、</a:t>
            </a:r>
            <a:r>
              <a:rPr lang="en-US" altLang="zh-CN" sz="2400" dirty="0">
                <a:solidFill>
                  <a:srgbClr val="FFFF00"/>
                </a:solidFill>
                <a:latin typeface="+mn-lt"/>
                <a:ea typeface="+mn-ea"/>
              </a:rPr>
              <a:t>K</a:t>
            </a:r>
            <a:r>
              <a:rPr lang="zh-CN" altLang="en-US" sz="2400" dirty="0">
                <a:solidFill>
                  <a:schemeClr val="bg1"/>
                </a:solidFill>
                <a:latin typeface="+mn-lt"/>
                <a:ea typeface="+mn-ea"/>
              </a:rPr>
              <a:t>、</a:t>
            </a:r>
            <a:r>
              <a:rPr lang="en-US" altLang="zh-CN" sz="2400" dirty="0" err="1">
                <a:solidFill>
                  <a:srgbClr val="FFFF00"/>
                </a:solidFill>
                <a:latin typeface="+mn-lt"/>
                <a:ea typeface="+mn-ea"/>
              </a:rPr>
              <a:t>Rb</a:t>
            </a:r>
            <a:r>
              <a:rPr lang="zh-CN" altLang="en-US" sz="2400" dirty="0">
                <a:solidFill>
                  <a:schemeClr val="bg1"/>
                </a:solidFill>
                <a:latin typeface="+mn-lt"/>
                <a:ea typeface="+mn-ea"/>
              </a:rPr>
              <a:t>、</a:t>
            </a:r>
            <a:r>
              <a:rPr lang="en-US" altLang="zh-CN" sz="2400" dirty="0">
                <a:solidFill>
                  <a:srgbClr val="FFFF00"/>
                </a:solidFill>
                <a:latin typeface="+mn-lt"/>
                <a:ea typeface="+mn-ea"/>
              </a:rPr>
              <a:t>Cs</a:t>
            </a:r>
            <a:r>
              <a:rPr lang="zh-CN" altLang="en-US" sz="2400" dirty="0">
                <a:solidFill>
                  <a:schemeClr val="bg1"/>
                </a:solidFill>
                <a:latin typeface="+mn-lt"/>
                <a:ea typeface="+mn-ea"/>
              </a:rPr>
              <a:t>、</a:t>
            </a:r>
            <a:r>
              <a:rPr lang="en-US" altLang="zh-CN" sz="2400" dirty="0">
                <a:solidFill>
                  <a:srgbClr val="FFFF00"/>
                </a:solidFill>
                <a:latin typeface="+mn-lt"/>
                <a:ea typeface="+mn-ea"/>
              </a:rPr>
              <a:t>Fe</a:t>
            </a:r>
            <a:r>
              <a:rPr lang="en-US" altLang="zh-CN" sz="2400" dirty="0">
                <a:solidFill>
                  <a:schemeClr val="bg1"/>
                </a:solidFill>
                <a:latin typeface="+mn-lt"/>
                <a:ea typeface="+mn-ea"/>
              </a:rPr>
              <a:t> </a:t>
            </a:r>
            <a:r>
              <a:rPr lang="zh-CN" altLang="en-US" sz="2400" dirty="0">
                <a:solidFill>
                  <a:schemeClr val="bg1"/>
                </a:solidFill>
                <a:latin typeface="+mn-lt"/>
                <a:ea typeface="+mn-ea"/>
              </a:rPr>
              <a:t>等</a:t>
            </a:r>
            <a:endParaRPr lang="zh-CN" altLang="en-US" sz="2400" dirty="0">
              <a:solidFill>
                <a:schemeClr val="bg1"/>
              </a:solidFill>
              <a:latin typeface="+mn-lt"/>
              <a:ea typeface="+mn-ea"/>
            </a:endParaRPr>
          </a:p>
        </p:txBody>
      </p:sp>
      <p:sp>
        <p:nvSpPr>
          <p:cNvPr id="29706"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625CE7AD-C53E-48E8-9A5E-8EC14081F973}"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9187"/>
            <a:ext cx="5869705" cy="3195637"/>
          </a:xfrm>
          <a:prstGeom prst="rect">
            <a:avLst/>
          </a:prstGeom>
        </p:spPr>
      </p:pic>
      <p:pic>
        <p:nvPicPr>
          <p:cNvPr id="24583" name="Picture 7" descr="XCH001_003"/>
          <p:cNvPicPr>
            <a:picLocks noChangeAspect="1" noChangeArrowheads="1"/>
          </p:cNvPicPr>
          <p:nvPr/>
        </p:nvPicPr>
        <p:blipFill rotWithShape="1">
          <a:blip r:embed="rId3">
            <a:extLst>
              <a:ext uri="{28A0092B-C50C-407E-A947-70E740481C1C}">
                <a14:useLocalDpi xmlns:a14="http://schemas.microsoft.com/office/drawing/2010/main" val="0"/>
              </a:ext>
            </a:extLst>
          </a:blip>
          <a:srcRect r="14830"/>
          <a:stretch>
            <a:fillRect/>
          </a:stretch>
        </p:blipFill>
        <p:spPr bwMode="auto">
          <a:xfrm>
            <a:off x="5868144" y="2525812"/>
            <a:ext cx="3200400"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dissolve">
                                      <p:cBhvr>
                                        <p:cTn id="7" dur="500"/>
                                        <p:tgtEl>
                                          <p:spTgt spid="24579">
                                            <p:txEl>
                                              <p:pRg st="0" end="0"/>
                                            </p:txEl>
                                          </p:spTgt>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583"/>
                                        </p:tgtEl>
                                        <p:attrNameLst>
                                          <p:attrName>style.visibility</p:attrName>
                                        </p:attrNameLst>
                                      </p:cBhvr>
                                      <p:to>
                                        <p:strVal val="visible"/>
                                      </p:to>
                                    </p:set>
                                    <p:animEffect transition="in" filter="dissolve">
                                      <p:cBhvr>
                                        <p:cTn id="11" dur="500"/>
                                        <p:tgtEl>
                                          <p:spTgt spid="2458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4581">
                                            <p:txEl>
                                              <p:pRg st="0" end="0"/>
                                            </p:txEl>
                                          </p:spTgt>
                                        </p:tgtEl>
                                        <p:attrNameLst>
                                          <p:attrName>style.visibility</p:attrName>
                                        </p:attrNameLst>
                                      </p:cBhvr>
                                      <p:to>
                                        <p:strVal val="visible"/>
                                      </p:to>
                                    </p:set>
                                    <p:animEffect transition="in" filter="dissolve">
                                      <p:cBhvr>
                                        <p:cTn id="15" dur="500"/>
                                        <p:tgtEl>
                                          <p:spTgt spid="24581">
                                            <p:txEl>
                                              <p:pRg st="0" end="0"/>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4584">
                                            <p:txEl>
                                              <p:pRg st="0" end="0"/>
                                            </p:txEl>
                                          </p:spTgt>
                                        </p:tgtEl>
                                        <p:attrNameLst>
                                          <p:attrName>style.visibility</p:attrName>
                                        </p:attrNameLst>
                                      </p:cBhvr>
                                      <p:to>
                                        <p:strVal val="visible"/>
                                      </p:to>
                                    </p:set>
                                    <p:animEffect transition="in" filter="dissolve">
                                      <p:cBhvr>
                                        <p:cTn id="19" dur="500"/>
                                        <p:tgtEl>
                                          <p:spTgt spid="2458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build="p"/>
      <p:bldP spid="24581" grpId="0" advAuto="0" autoUpdateAnimBg="0" build="p"/>
      <p:bldP spid="24584" grpId="0" advAuto="0" autoUpdateAnimBg="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26626" name="Rectangle 2"/>
          <p:cNvSpPr>
            <a:spLocks noChangeArrowheads="1"/>
          </p:cNvSpPr>
          <p:nvPr/>
        </p:nvSpPr>
        <p:spPr bwMode="auto">
          <a:xfrm>
            <a:off x="995363" y="5543550"/>
            <a:ext cx="543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rPr>
              <a:t>原子球排列为：</a:t>
            </a:r>
            <a:r>
              <a:rPr lang="en-US" altLang="zh-CN">
                <a:solidFill>
                  <a:srgbClr val="FFFF00"/>
                </a:solidFill>
              </a:rPr>
              <a:t>AB AB AB …… </a:t>
            </a:r>
            <a:endParaRPr lang="en-US" altLang="zh-CN">
              <a:solidFill>
                <a:srgbClr val="FFFF00"/>
              </a:solidFill>
            </a:endParaRPr>
          </a:p>
        </p:txBody>
      </p:sp>
      <p:sp>
        <p:nvSpPr>
          <p:cNvPr id="26627" name="Rectangle 3"/>
          <p:cNvSpPr>
            <a:spLocks noChangeArrowheads="1"/>
          </p:cNvSpPr>
          <p:nvPr/>
        </p:nvSpPr>
        <p:spPr bwMode="auto">
          <a:xfrm>
            <a:off x="954088" y="6103938"/>
            <a:ext cx="388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rPr>
              <a:t>六角密排晶格结构晶体</a:t>
            </a:r>
            <a:endParaRPr lang="zh-CN" altLang="en-US">
              <a:solidFill>
                <a:schemeClr val="bg1"/>
              </a:solidFill>
            </a:endParaRPr>
          </a:p>
        </p:txBody>
      </p:sp>
      <p:sp>
        <p:nvSpPr>
          <p:cNvPr id="26628" name="Rectangle 4"/>
          <p:cNvSpPr>
            <a:spLocks noChangeArrowheads="1"/>
          </p:cNvSpPr>
          <p:nvPr/>
        </p:nvSpPr>
        <p:spPr bwMode="auto">
          <a:xfrm>
            <a:off x="4357688" y="6110288"/>
            <a:ext cx="3886200" cy="461962"/>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chemeClr val="bg1"/>
                </a:solidFill>
                <a:latin typeface="+mn-lt"/>
                <a:ea typeface="+mn-ea"/>
              </a:rPr>
              <a:t>Be</a:t>
            </a:r>
            <a:r>
              <a:rPr lang="zh-CN" altLang="en-US" sz="2400" dirty="0">
                <a:solidFill>
                  <a:schemeClr val="bg1"/>
                </a:solidFill>
                <a:latin typeface="+mn-lt"/>
                <a:ea typeface="+mn-ea"/>
              </a:rPr>
              <a:t>、</a:t>
            </a:r>
            <a:r>
              <a:rPr lang="en-US" altLang="zh-CN" sz="2400" dirty="0">
                <a:solidFill>
                  <a:schemeClr val="bg1"/>
                </a:solidFill>
                <a:latin typeface="+mn-lt"/>
                <a:ea typeface="+mn-ea"/>
              </a:rPr>
              <a:t>Mg</a:t>
            </a:r>
            <a:r>
              <a:rPr lang="zh-CN" altLang="en-US" sz="2400" dirty="0">
                <a:solidFill>
                  <a:schemeClr val="bg1"/>
                </a:solidFill>
                <a:latin typeface="+mn-lt"/>
                <a:ea typeface="+mn-ea"/>
              </a:rPr>
              <a:t>、</a:t>
            </a:r>
            <a:r>
              <a:rPr lang="en-US" altLang="zh-CN" sz="2400" dirty="0">
                <a:solidFill>
                  <a:schemeClr val="bg1"/>
                </a:solidFill>
                <a:latin typeface="+mn-lt"/>
                <a:ea typeface="+mn-ea"/>
              </a:rPr>
              <a:t>Zn</a:t>
            </a:r>
            <a:r>
              <a:rPr lang="zh-CN" altLang="en-US" sz="2400" dirty="0">
                <a:solidFill>
                  <a:schemeClr val="bg1"/>
                </a:solidFill>
                <a:latin typeface="+mn-lt"/>
                <a:ea typeface="+mn-ea"/>
              </a:rPr>
              <a:t>、</a:t>
            </a:r>
            <a:r>
              <a:rPr lang="en-US" altLang="zh-CN" sz="2400" dirty="0">
                <a:solidFill>
                  <a:schemeClr val="bg1"/>
                </a:solidFill>
                <a:latin typeface="+mn-lt"/>
                <a:ea typeface="+mn-ea"/>
              </a:rPr>
              <a:t>Cd</a:t>
            </a:r>
            <a:endParaRPr lang="en-US" altLang="zh-CN" sz="2400" dirty="0">
              <a:solidFill>
                <a:schemeClr val="bg1"/>
              </a:solidFill>
              <a:latin typeface="+mn-lt"/>
              <a:ea typeface="+mn-ea"/>
            </a:endParaRPr>
          </a:p>
        </p:txBody>
      </p:sp>
      <p:pic>
        <p:nvPicPr>
          <p:cNvPr id="26629" name="Picture 5" descr="XCH001_00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75" y="2214563"/>
            <a:ext cx="2587625"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Picture 6" descr="XCH001_005_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2225675"/>
            <a:ext cx="30607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7" descr="XCH001_005_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5" y="2225675"/>
            <a:ext cx="30607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295275" y="966788"/>
            <a:ext cx="7705725" cy="461962"/>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rgbClr val="FFFF00"/>
                </a:solidFill>
                <a:latin typeface="+mj-ea"/>
                <a:ea typeface="+mj-ea"/>
              </a:rPr>
              <a:t>3.</a:t>
            </a:r>
            <a:r>
              <a:rPr lang="zh-CN" altLang="en-US" sz="2400" dirty="0">
                <a:solidFill>
                  <a:srgbClr val="FFFF00"/>
                </a:solidFill>
                <a:latin typeface="+mj-ea"/>
                <a:ea typeface="+mj-ea"/>
              </a:rPr>
              <a:t>六角密排晶格 </a:t>
            </a:r>
            <a:r>
              <a:rPr lang="en-US" altLang="zh-CN" sz="2400" dirty="0">
                <a:solidFill>
                  <a:srgbClr val="FFFF00"/>
                </a:solidFill>
                <a:latin typeface="+mn-lt"/>
                <a:ea typeface="+mj-ea"/>
              </a:rPr>
              <a:t>(</a:t>
            </a:r>
            <a:r>
              <a:rPr lang="en-US" altLang="zh-CN" sz="2400" dirty="0" err="1">
                <a:solidFill>
                  <a:srgbClr val="FFFF00"/>
                </a:solidFill>
                <a:latin typeface="+mn-lt"/>
                <a:ea typeface="+mj-ea"/>
              </a:rPr>
              <a:t>hcp</a:t>
            </a:r>
            <a:r>
              <a:rPr lang="en-US" altLang="zh-CN" sz="2400" dirty="0">
                <a:solidFill>
                  <a:srgbClr val="FFFF00"/>
                </a:solidFill>
                <a:latin typeface="+mn-lt"/>
                <a:ea typeface="+mj-ea"/>
              </a:rPr>
              <a:t>)</a:t>
            </a:r>
            <a:endParaRPr lang="zh-CN" altLang="en-US" sz="2400" dirty="0">
              <a:solidFill>
                <a:srgbClr val="FFFF00"/>
              </a:solidFill>
              <a:latin typeface="+mn-lt"/>
              <a:ea typeface="+mj-ea"/>
            </a:endParaRPr>
          </a:p>
        </p:txBody>
      </p:sp>
      <p:sp>
        <p:nvSpPr>
          <p:cNvPr id="12" name="Rectangle 2"/>
          <p:cNvSpPr>
            <a:spLocks noChangeArrowheads="1"/>
          </p:cNvSpPr>
          <p:nvPr/>
        </p:nvSpPr>
        <p:spPr bwMode="auto">
          <a:xfrm>
            <a:off x="357188" y="1527175"/>
            <a:ext cx="8572500" cy="461963"/>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algn="just" eaLnBrk="1" hangingPunct="1">
              <a:defRPr/>
            </a:pPr>
            <a:r>
              <a:rPr lang="zh-CN" altLang="en-US" sz="2400" dirty="0">
                <a:solidFill>
                  <a:srgbClr val="FFFF00"/>
                </a:solidFill>
                <a:latin typeface="+mn-ea"/>
                <a:ea typeface="+mn-ea"/>
              </a:rPr>
              <a:t>密排面</a:t>
            </a:r>
            <a:r>
              <a:rPr lang="zh-CN" altLang="en-US" sz="2400" dirty="0">
                <a:solidFill>
                  <a:schemeClr val="bg1"/>
                </a:solidFill>
                <a:latin typeface="+mn-ea"/>
                <a:ea typeface="+mn-ea"/>
              </a:rPr>
              <a:t> </a:t>
            </a:r>
            <a:r>
              <a:rPr lang="en-US" altLang="zh-CN" sz="2400" dirty="0">
                <a:solidFill>
                  <a:schemeClr val="bg1"/>
                </a:solidFill>
                <a:latin typeface="+mn-ea"/>
                <a:ea typeface="+mn-ea"/>
              </a:rPr>
              <a:t>— </a:t>
            </a:r>
            <a:r>
              <a:rPr lang="zh-CN" altLang="en-US" sz="2400" dirty="0">
                <a:solidFill>
                  <a:schemeClr val="bg1"/>
                </a:solidFill>
                <a:latin typeface="+mn-ea"/>
                <a:ea typeface="+mn-ea"/>
              </a:rPr>
              <a:t>同一个平面上，任一个原子球都与</a:t>
            </a:r>
            <a:r>
              <a:rPr lang="en-US" altLang="zh-CN" sz="2400" dirty="0">
                <a:solidFill>
                  <a:schemeClr val="bg1"/>
                </a:solidFill>
                <a:latin typeface="+mn-lt"/>
                <a:ea typeface="+mn-ea"/>
              </a:rPr>
              <a:t>6</a:t>
            </a:r>
            <a:r>
              <a:rPr lang="zh-CN" altLang="en-US" sz="2400" dirty="0">
                <a:solidFill>
                  <a:schemeClr val="bg1"/>
                </a:solidFill>
                <a:latin typeface="+mn-ea"/>
                <a:ea typeface="+mn-ea"/>
              </a:rPr>
              <a:t>个原子球相切</a:t>
            </a:r>
            <a:endParaRPr lang="zh-CN" altLang="en-US" sz="2400" dirty="0">
              <a:solidFill>
                <a:schemeClr val="bg1"/>
              </a:solidFill>
              <a:latin typeface="+mn-ea"/>
              <a:ea typeface="+mn-ea"/>
            </a:endParaRPr>
          </a:p>
        </p:txBody>
      </p:sp>
      <p:sp>
        <p:nvSpPr>
          <p:cNvPr id="30731"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CA5D385-A296-407C-AD87-60BAEDCA890F}"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grpSp>
        <p:nvGrpSpPr>
          <p:cNvPr id="10" name="组合 9"/>
          <p:cNvGrpSpPr/>
          <p:nvPr/>
        </p:nvGrpSpPr>
        <p:grpSpPr>
          <a:xfrm>
            <a:off x="7415545" y="2618885"/>
            <a:ext cx="1386567" cy="2403975"/>
            <a:chOff x="7415545" y="2618885"/>
            <a:chExt cx="1386567" cy="2403975"/>
          </a:xfrm>
        </p:grpSpPr>
        <p:cxnSp>
          <p:nvCxnSpPr>
            <p:cNvPr id="5" name="直接连接符 4"/>
            <p:cNvCxnSpPr/>
            <p:nvPr/>
          </p:nvCxnSpPr>
          <p:spPr bwMode="auto">
            <a:xfrm>
              <a:off x="7776000" y="2628000"/>
              <a:ext cx="100811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6" name="直接连接符 15"/>
            <p:cNvCxnSpPr/>
            <p:nvPr/>
          </p:nvCxnSpPr>
          <p:spPr bwMode="auto">
            <a:xfrm>
              <a:off x="7415545" y="2924944"/>
              <a:ext cx="100811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 name="直接连接符 16"/>
            <p:cNvCxnSpPr/>
            <p:nvPr/>
          </p:nvCxnSpPr>
          <p:spPr bwMode="auto">
            <a:xfrm>
              <a:off x="7425075" y="5013176"/>
              <a:ext cx="1008112"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8" name="直接连接符 17"/>
            <p:cNvCxnSpPr/>
            <p:nvPr/>
          </p:nvCxnSpPr>
          <p:spPr bwMode="auto">
            <a:xfrm>
              <a:off x="7794000" y="4698000"/>
              <a:ext cx="1008112" cy="0"/>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cxnSp>
          <p:nvCxnSpPr>
            <p:cNvPr id="7" name="直接连接符 6"/>
            <p:cNvCxnSpPr/>
            <p:nvPr/>
          </p:nvCxnSpPr>
          <p:spPr bwMode="auto">
            <a:xfrm>
              <a:off x="7415545" y="2924944"/>
              <a:ext cx="9530" cy="20882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1" name="直接连接符 20"/>
            <p:cNvCxnSpPr/>
            <p:nvPr/>
          </p:nvCxnSpPr>
          <p:spPr bwMode="auto">
            <a:xfrm>
              <a:off x="8406645" y="2934628"/>
              <a:ext cx="9530" cy="20882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3" name="直接连接符 22"/>
            <p:cNvCxnSpPr/>
            <p:nvPr/>
          </p:nvCxnSpPr>
          <p:spPr bwMode="auto">
            <a:xfrm>
              <a:off x="7785530" y="2636912"/>
              <a:ext cx="9530" cy="2088232"/>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cxnSp>
          <p:nvCxnSpPr>
            <p:cNvPr id="22" name="直接连接符 21"/>
            <p:cNvCxnSpPr/>
            <p:nvPr/>
          </p:nvCxnSpPr>
          <p:spPr bwMode="auto">
            <a:xfrm>
              <a:off x="8784112" y="2618885"/>
              <a:ext cx="9530" cy="20882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直接连接符 8"/>
            <p:cNvCxnSpPr/>
            <p:nvPr/>
          </p:nvCxnSpPr>
          <p:spPr bwMode="auto">
            <a:xfrm flipH="1">
              <a:off x="7415545" y="2628000"/>
              <a:ext cx="360455" cy="30662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6" name="直接连接符 25"/>
            <p:cNvCxnSpPr/>
            <p:nvPr/>
          </p:nvCxnSpPr>
          <p:spPr bwMode="auto">
            <a:xfrm flipH="1">
              <a:off x="8406645" y="2639440"/>
              <a:ext cx="360455" cy="30662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7" name="直接连接符 26"/>
            <p:cNvCxnSpPr/>
            <p:nvPr/>
          </p:nvCxnSpPr>
          <p:spPr bwMode="auto">
            <a:xfrm flipH="1">
              <a:off x="8423657" y="4695271"/>
              <a:ext cx="360455" cy="306628"/>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28" name="直接连接符 27"/>
            <p:cNvCxnSpPr/>
            <p:nvPr/>
          </p:nvCxnSpPr>
          <p:spPr bwMode="auto">
            <a:xfrm flipH="1">
              <a:off x="7459108" y="4682714"/>
              <a:ext cx="360455" cy="306628"/>
            </a:xfrm>
            <a:prstGeom prst="line">
              <a:avLst/>
            </a:prstGeom>
            <a:solidFill>
              <a:schemeClr val="accent1"/>
            </a:solidFill>
            <a:ln w="38100" cap="flat" cmpd="sng" algn="ctr">
              <a:solidFill>
                <a:srgbClr val="FF0000"/>
              </a:solidFill>
              <a:prstDash val="sysDash"/>
              <a:round/>
              <a:headEnd type="none" w="med" len="med"/>
              <a:tailEnd type="none" w="med" len="med"/>
            </a:ln>
            <a:effectLst/>
          </p:spPr>
        </p:cxn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dissolve">
                                      <p:cBhvr>
                                        <p:cTn id="7" dur="500"/>
                                        <p:tgtEl>
                                          <p:spTgt spid="26630"/>
                                        </p:tgtEl>
                                      </p:cBhvr>
                                    </p:animEffect>
                                  </p:childTnLst>
                                </p:cTn>
                              </p:par>
                              <p:par>
                                <p:cTn id="8" presetID="9" presetClass="entr" presetSubtype="0" fill="hold" nodeType="withEffect">
                                  <p:stCondLst>
                                    <p:cond delay="0"/>
                                  </p:stCondLst>
                                  <p:childTnLst>
                                    <p:set>
                                      <p:cBhvr>
                                        <p:cTn id="9" dur="1" fill="hold">
                                          <p:stCondLst>
                                            <p:cond delay="0"/>
                                          </p:stCondLst>
                                        </p:cTn>
                                        <p:tgtEl>
                                          <p:spTgt spid="26631"/>
                                        </p:tgtEl>
                                        <p:attrNameLst>
                                          <p:attrName>style.visibility</p:attrName>
                                        </p:attrNameLst>
                                      </p:cBhvr>
                                      <p:to>
                                        <p:strVal val="visible"/>
                                      </p:to>
                                    </p:set>
                                    <p:animEffect transition="in" filter="dissolve">
                                      <p:cBhvr>
                                        <p:cTn id="10" dur="500"/>
                                        <p:tgtEl>
                                          <p:spTgt spid="2663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6626">
                                            <p:txEl>
                                              <p:pRg st="0" end="0"/>
                                            </p:txEl>
                                          </p:spTgt>
                                        </p:tgtEl>
                                        <p:attrNameLst>
                                          <p:attrName>style.visibility</p:attrName>
                                        </p:attrNameLst>
                                      </p:cBhvr>
                                      <p:to>
                                        <p:strVal val="visible"/>
                                      </p:to>
                                    </p:set>
                                    <p:animEffect transition="in" filter="dissolve">
                                      <p:cBhvr>
                                        <p:cTn id="15" dur="500"/>
                                        <p:tgtEl>
                                          <p:spTgt spid="26626">
                                            <p:txEl>
                                              <p:pRg st="0" end="0"/>
                                            </p:txEl>
                                          </p:spTgt>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26629"/>
                                        </p:tgtEl>
                                        <p:attrNameLst>
                                          <p:attrName>style.visibility</p:attrName>
                                        </p:attrNameLst>
                                      </p:cBhvr>
                                      <p:to>
                                        <p:strVal val="visible"/>
                                      </p:to>
                                    </p:set>
                                    <p:animEffect transition="in" filter="dissolve">
                                      <p:cBhvr>
                                        <p:cTn id="19" dur="500"/>
                                        <p:tgtEl>
                                          <p:spTgt spid="2662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627">
                                            <p:txEl>
                                              <p:pRg st="0" end="0"/>
                                            </p:txEl>
                                          </p:spTgt>
                                        </p:tgtEl>
                                        <p:attrNameLst>
                                          <p:attrName>style.visibility</p:attrName>
                                        </p:attrNameLst>
                                      </p:cBhvr>
                                      <p:to>
                                        <p:strVal val="visible"/>
                                      </p:to>
                                    </p:set>
                                    <p:animEffect transition="in" filter="dissolve">
                                      <p:cBhvr>
                                        <p:cTn id="28" dur="500"/>
                                        <p:tgtEl>
                                          <p:spTgt spid="26627">
                                            <p:txEl>
                                              <p:pRg st="0" end="0"/>
                                            </p:txEl>
                                          </p:spTgt>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26628">
                                            <p:txEl>
                                              <p:pRg st="0" end="0"/>
                                            </p:txEl>
                                          </p:spTgt>
                                        </p:tgtEl>
                                        <p:attrNameLst>
                                          <p:attrName>style.visibility</p:attrName>
                                        </p:attrNameLst>
                                      </p:cBhvr>
                                      <p:to>
                                        <p:strVal val="visible"/>
                                      </p:to>
                                    </p:set>
                                    <p:animEffect transition="in" filter="dissolve">
                                      <p:cBhvr>
                                        <p:cTn id="32" dur="500"/>
                                        <p:tgtEl>
                                          <p:spTgt spid="266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advAuto="0" autoUpdateAnimBg="0" build="p"/>
      <p:bldP spid="26627" grpId="0" autoUpdateAnimBg="0" build="p"/>
      <p:bldP spid="26628" grpId="0" advAuto="0" autoUpdateAnimBg="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bwMode="auto">
          <a:xfrm>
            <a:off x="428625" y="274638"/>
            <a:ext cx="8229600" cy="93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27650" name="Rectangle 2"/>
          <p:cNvSpPr>
            <a:spLocks noChangeArrowheads="1"/>
          </p:cNvSpPr>
          <p:nvPr/>
        </p:nvSpPr>
        <p:spPr bwMode="auto">
          <a:xfrm>
            <a:off x="330200" y="1214438"/>
            <a:ext cx="8027988" cy="461962"/>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rgbClr val="FFFF00"/>
                </a:solidFill>
                <a:latin typeface="+mj-ea"/>
                <a:ea typeface="+mj-ea"/>
              </a:rPr>
              <a:t>4.</a:t>
            </a:r>
            <a:r>
              <a:rPr lang="zh-CN" altLang="en-US" sz="2400" dirty="0">
                <a:solidFill>
                  <a:srgbClr val="FFFF00"/>
                </a:solidFill>
                <a:latin typeface="+mj-ea"/>
                <a:ea typeface="+mj-ea"/>
              </a:rPr>
              <a:t>面心立方晶格 </a:t>
            </a:r>
            <a:r>
              <a:rPr lang="en-US" altLang="zh-CN" sz="2400" dirty="0">
                <a:solidFill>
                  <a:srgbClr val="FFFF00"/>
                </a:solidFill>
                <a:latin typeface="+mn-lt"/>
                <a:ea typeface="微软雅黑" panose="020B0503020204020204" charset="-122"/>
              </a:rPr>
              <a:t>(face-centered cubic, </a:t>
            </a:r>
            <a:r>
              <a:rPr lang="en-US" altLang="zh-CN" sz="2400" dirty="0" err="1">
                <a:solidFill>
                  <a:srgbClr val="FFFF00"/>
                </a:solidFill>
                <a:latin typeface="+mn-lt"/>
                <a:ea typeface="微软雅黑" panose="020B0503020204020204" charset="-122"/>
              </a:rPr>
              <a:t>fcc</a:t>
            </a:r>
            <a:r>
              <a:rPr lang="en-US" altLang="zh-CN" sz="2400" dirty="0">
                <a:solidFill>
                  <a:srgbClr val="FFFF00"/>
                </a:solidFill>
                <a:latin typeface="+mn-lt"/>
                <a:ea typeface="微软雅黑" panose="020B0503020204020204" charset="-122"/>
              </a:rPr>
              <a:t>)</a:t>
            </a:r>
            <a:endParaRPr lang="en-US" altLang="zh-CN" sz="2400" dirty="0">
              <a:solidFill>
                <a:srgbClr val="FFFF00"/>
              </a:solidFill>
              <a:latin typeface="+mn-lt"/>
              <a:ea typeface="微软雅黑" panose="020B0503020204020204" charset="-122"/>
            </a:endParaRPr>
          </a:p>
        </p:txBody>
      </p:sp>
      <p:sp>
        <p:nvSpPr>
          <p:cNvPr id="27651" name="Rectangle 3"/>
          <p:cNvSpPr>
            <a:spLocks noChangeArrowheads="1"/>
          </p:cNvSpPr>
          <p:nvPr/>
        </p:nvSpPr>
        <p:spPr bwMode="auto">
          <a:xfrm>
            <a:off x="1193800" y="6021388"/>
            <a:ext cx="2514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B</a:t>
            </a:r>
            <a:r>
              <a:rPr lang="zh-CN" altLang="en-US">
                <a:solidFill>
                  <a:schemeClr val="bg1"/>
                </a:solidFill>
              </a:rPr>
              <a:t>层原子球排列</a:t>
            </a:r>
            <a:endParaRPr lang="zh-CN" altLang="en-US">
              <a:solidFill>
                <a:schemeClr val="bg1"/>
              </a:solidFill>
            </a:endParaRPr>
          </a:p>
        </p:txBody>
      </p:sp>
      <p:sp>
        <p:nvSpPr>
          <p:cNvPr id="27652" name="Rectangle 4"/>
          <p:cNvSpPr>
            <a:spLocks noChangeArrowheads="1"/>
          </p:cNvSpPr>
          <p:nvPr/>
        </p:nvSpPr>
        <p:spPr bwMode="auto">
          <a:xfrm>
            <a:off x="5508625" y="6064250"/>
            <a:ext cx="2514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C</a:t>
            </a:r>
            <a:r>
              <a:rPr lang="zh-CN" altLang="en-US">
                <a:solidFill>
                  <a:schemeClr val="bg1"/>
                </a:solidFill>
              </a:rPr>
              <a:t>层原子球排列</a:t>
            </a:r>
            <a:endParaRPr lang="zh-CN" altLang="en-US">
              <a:solidFill>
                <a:schemeClr val="bg1"/>
              </a:solidFill>
            </a:endParaRPr>
          </a:p>
        </p:txBody>
      </p:sp>
      <p:pic>
        <p:nvPicPr>
          <p:cNvPr id="27653" name="Picture 5" descr="XCH001_005_0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928813"/>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6" descr="XCH001_005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25" y="1928813"/>
            <a:ext cx="3840163"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par>
                                <p:cTn id="8" presetID="9" presetClass="entr" presetSubtype="0" fill="hold" nodeType="withEffect">
                                  <p:stCondLst>
                                    <p:cond delay="0"/>
                                  </p:stCondLst>
                                  <p:childTnLst>
                                    <p:set>
                                      <p:cBhvr>
                                        <p:cTn id="9" dur="1" fill="hold">
                                          <p:stCondLst>
                                            <p:cond delay="0"/>
                                          </p:stCondLst>
                                        </p:cTn>
                                        <p:tgtEl>
                                          <p:spTgt spid="27653"/>
                                        </p:tgtEl>
                                        <p:attrNameLst>
                                          <p:attrName>style.visibility</p:attrName>
                                        </p:attrNameLst>
                                      </p:cBhvr>
                                      <p:to>
                                        <p:strVal val="visible"/>
                                      </p:to>
                                    </p:set>
                                    <p:animEffect transition="in" filter="dissolve">
                                      <p:cBhvr>
                                        <p:cTn id="10" dur="500"/>
                                        <p:tgtEl>
                                          <p:spTgt spid="27653"/>
                                        </p:tgtEl>
                                      </p:cBhvr>
                                    </p:animEffect>
                                  </p:childTnLst>
                                </p:cTn>
                              </p:par>
                              <p:par>
                                <p:cTn id="11" presetID="9" presetClass="entr" presetSubtype="0" fill="hold" nodeType="withEffect">
                                  <p:stCondLst>
                                    <p:cond delay="0"/>
                                  </p:stCondLst>
                                  <p:childTnLst>
                                    <p:set>
                                      <p:cBhvr>
                                        <p:cTn id="12" dur="1" fill="hold">
                                          <p:stCondLst>
                                            <p:cond delay="0"/>
                                          </p:stCondLst>
                                        </p:cTn>
                                        <p:tgtEl>
                                          <p:spTgt spid="27654"/>
                                        </p:tgtEl>
                                        <p:attrNameLst>
                                          <p:attrName>style.visibility</p:attrName>
                                        </p:attrNameLst>
                                      </p:cBhvr>
                                      <p:to>
                                        <p:strVal val="visible"/>
                                      </p:to>
                                    </p:set>
                                    <p:animEffect transition="in" filter="dissolve">
                                      <p:cBhvr>
                                        <p:cTn id="13" dur="500"/>
                                        <p:tgtEl>
                                          <p:spTgt spid="2765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7651"/>
                                        </p:tgtEl>
                                        <p:attrNameLst>
                                          <p:attrName>style.visibility</p:attrName>
                                        </p:attrNameLst>
                                      </p:cBhvr>
                                      <p:to>
                                        <p:strVal val="visible"/>
                                      </p:to>
                                    </p:set>
                                    <p:animEffect transition="in" filter="dissolve">
                                      <p:cBhvr>
                                        <p:cTn id="16" dur="500"/>
                                        <p:tgtEl>
                                          <p:spTgt spid="2765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7652"/>
                                        </p:tgtEl>
                                        <p:attrNameLst>
                                          <p:attrName>style.visibility</p:attrName>
                                        </p:attrNameLst>
                                      </p:cBhvr>
                                      <p:to>
                                        <p:strVal val="visible"/>
                                      </p:to>
                                    </p:set>
                                    <p:animEffect transition="in" filter="dissolve">
                                      <p:cBhvr>
                                        <p:cTn id="19" dur="500"/>
                                        <p:tgtEl>
                                          <p:spTgt spid="27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1" grpId="0"/>
      <p:bldP spid="276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28675" name="Rectangle 3"/>
          <p:cNvSpPr>
            <a:spLocks noChangeArrowheads="1"/>
          </p:cNvSpPr>
          <p:nvPr/>
        </p:nvSpPr>
        <p:spPr bwMode="auto">
          <a:xfrm>
            <a:off x="920750" y="5502275"/>
            <a:ext cx="6172200" cy="461963"/>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zh-CN" altLang="en-US" sz="2400" dirty="0">
                <a:solidFill>
                  <a:schemeClr val="bg1"/>
                </a:solidFill>
                <a:latin typeface="+mn-lt"/>
                <a:ea typeface="+mn-ea"/>
              </a:rPr>
              <a:t>原子球排列 </a:t>
            </a:r>
            <a:r>
              <a:rPr lang="en-US" altLang="zh-CN" sz="2400" dirty="0">
                <a:solidFill>
                  <a:schemeClr val="bg1"/>
                </a:solidFill>
                <a:latin typeface="+mn-lt"/>
                <a:ea typeface="+mn-ea"/>
              </a:rPr>
              <a:t>—— </a:t>
            </a:r>
            <a:r>
              <a:rPr lang="en-US" altLang="zh-CN" sz="2400" dirty="0">
                <a:solidFill>
                  <a:srgbClr val="FFFF00"/>
                </a:solidFill>
                <a:latin typeface="+mn-lt"/>
                <a:ea typeface="+mn-ea"/>
              </a:rPr>
              <a:t>ABC </a:t>
            </a:r>
            <a:r>
              <a:rPr lang="en-US" altLang="zh-CN" sz="2400" dirty="0" err="1">
                <a:solidFill>
                  <a:srgbClr val="FFFF00"/>
                </a:solidFill>
                <a:latin typeface="+mn-lt"/>
                <a:ea typeface="+mn-ea"/>
              </a:rPr>
              <a:t>ABC</a:t>
            </a:r>
            <a:r>
              <a:rPr lang="en-US" altLang="zh-CN" sz="2400" dirty="0">
                <a:solidFill>
                  <a:srgbClr val="FFFF00"/>
                </a:solidFill>
                <a:latin typeface="+mn-lt"/>
                <a:ea typeface="+mn-ea"/>
              </a:rPr>
              <a:t> </a:t>
            </a:r>
            <a:r>
              <a:rPr lang="en-US" altLang="zh-CN" sz="2400" dirty="0" err="1">
                <a:solidFill>
                  <a:srgbClr val="FFFF00"/>
                </a:solidFill>
                <a:latin typeface="+mn-lt"/>
                <a:ea typeface="+mn-ea"/>
              </a:rPr>
              <a:t>ABC</a:t>
            </a:r>
            <a:r>
              <a:rPr lang="en-US" altLang="zh-CN" sz="2400" dirty="0">
                <a:solidFill>
                  <a:srgbClr val="FFFF00"/>
                </a:solidFill>
                <a:latin typeface="+mn-lt"/>
                <a:ea typeface="+mn-ea"/>
              </a:rPr>
              <a:t> …… </a:t>
            </a:r>
            <a:endParaRPr lang="en-US" altLang="zh-CN" sz="2400" dirty="0">
              <a:solidFill>
                <a:srgbClr val="FFFF00"/>
              </a:solidFill>
              <a:latin typeface="+mn-lt"/>
              <a:ea typeface="+mn-ea"/>
            </a:endParaRPr>
          </a:p>
        </p:txBody>
      </p:sp>
      <p:sp>
        <p:nvSpPr>
          <p:cNvPr id="28676" name="Rectangle 4"/>
          <p:cNvSpPr>
            <a:spLocks noChangeArrowheads="1"/>
          </p:cNvSpPr>
          <p:nvPr/>
        </p:nvSpPr>
        <p:spPr bwMode="auto">
          <a:xfrm>
            <a:off x="920750" y="6081713"/>
            <a:ext cx="34321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rPr>
              <a:t>面心立方晶格结构  晶体</a:t>
            </a:r>
            <a:endParaRPr lang="zh-CN" altLang="en-US">
              <a:solidFill>
                <a:schemeClr val="bg1"/>
              </a:solidFill>
            </a:endParaRPr>
          </a:p>
        </p:txBody>
      </p:sp>
      <p:sp>
        <p:nvSpPr>
          <p:cNvPr id="28677" name="Rectangle 5"/>
          <p:cNvSpPr>
            <a:spLocks noChangeArrowheads="1"/>
          </p:cNvSpPr>
          <p:nvPr/>
        </p:nvSpPr>
        <p:spPr bwMode="auto">
          <a:xfrm>
            <a:off x="4213225" y="6064250"/>
            <a:ext cx="2644775" cy="460375"/>
          </a:xfrm>
          <a:prstGeom prst="rect">
            <a:avLst/>
          </a:prstGeom>
          <a:noFill/>
          <a:ln>
            <a:noFill/>
          </a:ln>
          <a:effectLst/>
        </p:spPr>
        <p:txBody>
          <a:bodyPr wrap="none">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a:solidFill>
                  <a:schemeClr val="bg1"/>
                </a:solidFill>
                <a:latin typeface="+mn-lt"/>
                <a:ea typeface="+mn-ea"/>
              </a:rPr>
              <a:t>Cu</a:t>
            </a:r>
            <a:r>
              <a:rPr lang="zh-CN" altLang="en-US" sz="2400" dirty="0">
                <a:solidFill>
                  <a:schemeClr val="bg1"/>
                </a:solidFill>
                <a:latin typeface="+mn-lt"/>
                <a:ea typeface="+mn-ea"/>
              </a:rPr>
              <a:t>、</a:t>
            </a:r>
            <a:r>
              <a:rPr lang="en-US" altLang="zh-CN" sz="2400" dirty="0">
                <a:solidFill>
                  <a:schemeClr val="bg1"/>
                </a:solidFill>
                <a:latin typeface="+mn-lt"/>
                <a:ea typeface="+mn-ea"/>
              </a:rPr>
              <a:t>Ag</a:t>
            </a:r>
            <a:r>
              <a:rPr lang="zh-CN" altLang="en-US" sz="2400" dirty="0">
                <a:solidFill>
                  <a:schemeClr val="bg1"/>
                </a:solidFill>
                <a:latin typeface="+mn-lt"/>
                <a:ea typeface="+mn-ea"/>
              </a:rPr>
              <a:t>、</a:t>
            </a:r>
            <a:r>
              <a:rPr lang="en-US" altLang="zh-CN" sz="2400" dirty="0">
                <a:solidFill>
                  <a:schemeClr val="bg1"/>
                </a:solidFill>
                <a:latin typeface="+mn-lt"/>
                <a:ea typeface="+mn-ea"/>
              </a:rPr>
              <a:t>Au</a:t>
            </a:r>
            <a:r>
              <a:rPr lang="zh-CN" altLang="en-US" sz="2400" dirty="0">
                <a:solidFill>
                  <a:schemeClr val="bg1"/>
                </a:solidFill>
                <a:latin typeface="+mn-lt"/>
                <a:ea typeface="+mn-ea"/>
              </a:rPr>
              <a:t>、</a:t>
            </a:r>
            <a:r>
              <a:rPr lang="en-US" altLang="zh-CN" sz="2400" dirty="0">
                <a:solidFill>
                  <a:schemeClr val="bg1"/>
                </a:solidFill>
                <a:latin typeface="+mn-lt"/>
                <a:ea typeface="+mn-ea"/>
              </a:rPr>
              <a:t>Al</a:t>
            </a:r>
            <a:endParaRPr lang="en-US" altLang="zh-CN" sz="2400" dirty="0">
              <a:solidFill>
                <a:schemeClr val="bg1"/>
              </a:solidFill>
              <a:latin typeface="+mn-lt"/>
              <a:ea typeface="+mn-ea"/>
            </a:endParaRPr>
          </a:p>
        </p:txBody>
      </p:sp>
      <p:pic>
        <p:nvPicPr>
          <p:cNvPr id="28679" name="Picture 7" descr="XCH001_00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213" y="1500188"/>
            <a:ext cx="3963987" cy="380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bwMode="auto">
          <a:xfrm>
            <a:off x="4267200" y="1557338"/>
            <a:ext cx="4724400" cy="3632200"/>
            <a:chOff x="4267200" y="1557338"/>
            <a:chExt cx="4724400" cy="3632200"/>
          </a:xfrm>
        </p:grpSpPr>
        <p:pic>
          <p:nvPicPr>
            <p:cNvPr id="32776" name="Picture 2" descr="XCH001_007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557338"/>
              <a:ext cx="4724400" cy="363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文本框 10"/>
            <p:cNvSpPr txBox="1">
              <a:spLocks noChangeArrowheads="1"/>
            </p:cNvSpPr>
            <p:nvPr/>
          </p:nvSpPr>
          <p:spPr bwMode="auto">
            <a:xfrm>
              <a:off x="4285488" y="1612802"/>
              <a:ext cx="1366632" cy="261610"/>
            </a:xfrm>
            <a:prstGeom prst="rect">
              <a:avLst/>
            </a:prstGeom>
            <a:solidFill>
              <a:srgbClr val="FFFFC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100"/>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8679"/>
                                        </p:tgtEl>
                                        <p:attrNameLst>
                                          <p:attrName>style.visibility</p:attrName>
                                        </p:attrNameLst>
                                      </p:cBhvr>
                                      <p:to>
                                        <p:strVal val="visible"/>
                                      </p:to>
                                    </p:set>
                                    <p:animEffect transition="in" filter="dissolve">
                                      <p:cBhvr>
                                        <p:cTn id="7" dur="500"/>
                                        <p:tgtEl>
                                          <p:spTgt spid="2867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28675">
                                            <p:txEl>
                                              <p:pRg st="0" end="0"/>
                                            </p:txEl>
                                          </p:spTgt>
                                        </p:tgtEl>
                                        <p:attrNameLst>
                                          <p:attrName>style.visibility</p:attrName>
                                        </p:attrNameLst>
                                      </p:cBhvr>
                                      <p:to>
                                        <p:strVal val="visible"/>
                                      </p:to>
                                    </p:set>
                                    <p:animEffect transition="in" filter="dissolve">
                                      <p:cBhvr>
                                        <p:cTn id="14" dur="500"/>
                                        <p:tgtEl>
                                          <p:spTgt spid="28675">
                                            <p:txEl>
                                              <p:pRg st="0" end="0"/>
                                            </p:txEl>
                                          </p:spTgt>
                                        </p:tgtEl>
                                      </p:cBhvr>
                                    </p:animEffect>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28676">
                                            <p:txEl>
                                              <p:pRg st="0" end="0"/>
                                            </p:txEl>
                                          </p:spTgt>
                                        </p:tgtEl>
                                        <p:attrNameLst>
                                          <p:attrName>style.visibility</p:attrName>
                                        </p:attrNameLst>
                                      </p:cBhvr>
                                      <p:to>
                                        <p:strVal val="visible"/>
                                      </p:to>
                                    </p:set>
                                    <p:animEffect transition="in" filter="dissolve">
                                      <p:cBhvr>
                                        <p:cTn id="18" dur="500"/>
                                        <p:tgtEl>
                                          <p:spTgt spid="28676">
                                            <p:txEl>
                                              <p:pRg st="0" end="0"/>
                                            </p:txEl>
                                          </p:spTgt>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28677">
                                            <p:txEl>
                                              <p:pRg st="0" end="0"/>
                                            </p:txEl>
                                          </p:spTgt>
                                        </p:tgtEl>
                                        <p:attrNameLst>
                                          <p:attrName>style.visibility</p:attrName>
                                        </p:attrNameLst>
                                      </p:cBhvr>
                                      <p:to>
                                        <p:strVal val="visible"/>
                                      </p:to>
                                    </p:set>
                                    <p:animEffect transition="in" filter="dissolve">
                                      <p:cBhvr>
                                        <p:cTn id="22" dur="500"/>
                                        <p:tgtEl>
                                          <p:spTgt spid="286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dvAuto="0" autoUpdateAnimBg="0" build="p"/>
      <p:bldP spid="28676" grpId="0" autoUpdateAnimBg="0" build="p"/>
      <p:bldP spid="28677" grpId="0" advAuto="0" autoUpdateAnimBg="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olidFill>
                  <a:srgbClr val="FFFF00"/>
                </a:solidFill>
              </a:rPr>
              <a:t>晶体结构</a:t>
            </a:r>
            <a:endParaRPr lang="zh-CN" altLang="en-US">
              <a:solidFill>
                <a:srgbClr val="FFFF00"/>
              </a:solidFill>
            </a:endParaRPr>
          </a:p>
        </p:txBody>
      </p:sp>
      <p:sp>
        <p:nvSpPr>
          <p:cNvPr id="33795" name="Rectangle 2"/>
          <p:cNvSpPr>
            <a:spLocks noChangeArrowheads="1"/>
          </p:cNvSpPr>
          <p:nvPr/>
        </p:nvSpPr>
        <p:spPr bwMode="auto">
          <a:xfrm>
            <a:off x="304800" y="1428750"/>
            <a:ext cx="41957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rgbClr val="FFFF00"/>
                </a:solidFill>
                <a:latin typeface="宋体" panose="02010600030101010101" pitchFamily="2" charset="-122"/>
              </a:rPr>
              <a:t>5.</a:t>
            </a:r>
            <a:r>
              <a:rPr lang="zh-CN" altLang="en-US">
                <a:solidFill>
                  <a:srgbClr val="FFFF00"/>
                </a:solidFill>
                <a:latin typeface="宋体" panose="02010600030101010101" pitchFamily="2" charset="-122"/>
              </a:rPr>
              <a:t>金刚石</a:t>
            </a:r>
            <a:r>
              <a:rPr lang="en-US" altLang="zh-CN">
                <a:solidFill>
                  <a:srgbClr val="FFFF00"/>
                </a:solidFill>
                <a:latin typeface="宋体" panose="02010600030101010101" pitchFamily="2" charset="-122"/>
              </a:rPr>
              <a:t>(</a:t>
            </a:r>
            <a:r>
              <a:rPr lang="zh-CN" altLang="en-US">
                <a:solidFill>
                  <a:srgbClr val="FFFF00"/>
                </a:solidFill>
                <a:latin typeface="宋体" panose="02010600030101010101" pitchFamily="2" charset="-122"/>
              </a:rPr>
              <a:t>钻石</a:t>
            </a:r>
            <a:r>
              <a:rPr lang="en-US" altLang="zh-CN">
                <a:solidFill>
                  <a:srgbClr val="FFFF00"/>
                </a:solidFill>
                <a:latin typeface="宋体" panose="02010600030101010101" pitchFamily="2" charset="-122"/>
              </a:rPr>
              <a:t>)</a:t>
            </a:r>
            <a:r>
              <a:rPr lang="zh-CN" altLang="en-US">
                <a:solidFill>
                  <a:srgbClr val="FFFF00"/>
                </a:solidFill>
                <a:latin typeface="宋体" panose="02010600030101010101" pitchFamily="2" charset="-122"/>
              </a:rPr>
              <a:t>晶格结构 </a:t>
            </a:r>
            <a:endParaRPr lang="zh-CN" altLang="en-US">
              <a:solidFill>
                <a:srgbClr val="FFFF00"/>
              </a:solidFill>
              <a:latin typeface="宋体" panose="02010600030101010101" pitchFamily="2" charset="-122"/>
            </a:endParaRPr>
          </a:p>
        </p:txBody>
      </p:sp>
      <p:sp>
        <p:nvSpPr>
          <p:cNvPr id="29699" name="Rectangle 3"/>
          <p:cNvSpPr>
            <a:spLocks noChangeArrowheads="1"/>
          </p:cNvSpPr>
          <p:nvPr/>
        </p:nvSpPr>
        <p:spPr bwMode="auto">
          <a:xfrm>
            <a:off x="260350" y="2143125"/>
            <a:ext cx="431165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a:solidFill>
                  <a:schemeClr val="bg1"/>
                </a:solidFill>
              </a:rPr>
              <a:t>—— </a:t>
            </a:r>
            <a:r>
              <a:rPr lang="zh-CN" altLang="en-US">
                <a:solidFill>
                  <a:schemeClr val="bg1"/>
                </a:solidFill>
              </a:rPr>
              <a:t>碳原子构成的一个面心立</a:t>
            </a:r>
            <a:endParaRPr lang="en-US" altLang="zh-CN">
              <a:solidFill>
                <a:schemeClr val="bg1"/>
              </a:solidFill>
            </a:endParaRPr>
          </a:p>
          <a:p>
            <a:pPr algn="just" eaLnBrk="1" hangingPunct="1">
              <a:lnSpc>
                <a:spcPct val="110000"/>
              </a:lnSpc>
            </a:pPr>
            <a:r>
              <a:rPr lang="en-US" altLang="zh-CN">
                <a:solidFill>
                  <a:schemeClr val="bg1"/>
                </a:solidFill>
              </a:rPr>
              <a:t>        </a:t>
            </a:r>
            <a:r>
              <a:rPr lang="zh-CN" altLang="en-US">
                <a:solidFill>
                  <a:schemeClr val="bg1"/>
                </a:solidFill>
              </a:rPr>
              <a:t>方原胞内还有四个原子，</a:t>
            </a:r>
            <a:endParaRPr lang="en-US" altLang="zh-CN">
              <a:solidFill>
                <a:schemeClr val="bg1"/>
              </a:solidFill>
            </a:endParaRPr>
          </a:p>
          <a:p>
            <a:pPr algn="just" eaLnBrk="1" hangingPunct="1">
              <a:lnSpc>
                <a:spcPct val="110000"/>
              </a:lnSpc>
            </a:pPr>
            <a:r>
              <a:rPr lang="en-US" altLang="zh-CN">
                <a:solidFill>
                  <a:schemeClr val="bg1"/>
                </a:solidFill>
              </a:rPr>
              <a:t>        </a:t>
            </a:r>
            <a:r>
              <a:rPr lang="zh-CN" altLang="en-US">
                <a:solidFill>
                  <a:schemeClr val="bg1"/>
                </a:solidFill>
              </a:rPr>
              <a:t>分别位于四个空间对角线</a:t>
            </a:r>
            <a:endParaRPr lang="en-US" altLang="zh-CN">
              <a:solidFill>
                <a:schemeClr val="bg1"/>
              </a:solidFill>
            </a:endParaRPr>
          </a:p>
          <a:p>
            <a:pPr algn="just" eaLnBrk="1" hangingPunct="1">
              <a:lnSpc>
                <a:spcPct val="110000"/>
              </a:lnSpc>
            </a:pPr>
            <a:r>
              <a:rPr lang="en-US" altLang="zh-CN">
                <a:solidFill>
                  <a:schemeClr val="bg1"/>
                </a:solidFill>
              </a:rPr>
              <a:t>        </a:t>
            </a:r>
            <a:r>
              <a:rPr lang="zh-CN" altLang="en-US">
                <a:solidFill>
                  <a:schemeClr val="bg1"/>
                </a:solidFill>
              </a:rPr>
              <a:t>的 </a:t>
            </a:r>
            <a:r>
              <a:rPr lang="en-US" altLang="zh-CN">
                <a:solidFill>
                  <a:schemeClr val="bg1"/>
                </a:solidFill>
              </a:rPr>
              <a:t>1/4</a:t>
            </a:r>
            <a:r>
              <a:rPr lang="zh-CN" altLang="en-US">
                <a:solidFill>
                  <a:schemeClr val="bg1"/>
                </a:solidFill>
              </a:rPr>
              <a:t>处</a:t>
            </a:r>
            <a:endParaRPr lang="zh-CN" altLang="en-US">
              <a:solidFill>
                <a:schemeClr val="bg1"/>
              </a:solidFill>
            </a:endParaRPr>
          </a:p>
        </p:txBody>
      </p:sp>
      <p:sp>
        <p:nvSpPr>
          <p:cNvPr id="29700" name="Rectangle 4"/>
          <p:cNvSpPr>
            <a:spLocks noChangeArrowheads="1"/>
          </p:cNvSpPr>
          <p:nvPr/>
        </p:nvSpPr>
        <p:spPr bwMode="auto">
          <a:xfrm>
            <a:off x="260350" y="5127625"/>
            <a:ext cx="4311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bg1"/>
                </a:solidFill>
              </a:rPr>
              <a:t>—— </a:t>
            </a:r>
            <a:r>
              <a:rPr lang="zh-CN" altLang="en-US">
                <a:solidFill>
                  <a:schemeClr val="bg1"/>
                </a:solidFill>
              </a:rPr>
              <a:t>金刚石结构的半导体晶体</a:t>
            </a:r>
            <a:endParaRPr lang="zh-CN" altLang="en-US">
              <a:solidFill>
                <a:schemeClr val="bg1"/>
              </a:solidFill>
            </a:endParaRPr>
          </a:p>
        </p:txBody>
      </p:sp>
      <p:sp>
        <p:nvSpPr>
          <p:cNvPr id="29701" name="Rectangle 5"/>
          <p:cNvSpPr>
            <a:spLocks noChangeArrowheads="1"/>
          </p:cNvSpPr>
          <p:nvPr/>
        </p:nvSpPr>
        <p:spPr bwMode="auto">
          <a:xfrm>
            <a:off x="971550" y="5630863"/>
            <a:ext cx="1828800" cy="461962"/>
          </a:xfrm>
          <a:prstGeom prst="rect">
            <a:avLst/>
          </a:prstGeom>
          <a:noFill/>
          <a:ln>
            <a:noFill/>
          </a:ln>
          <a:effectLst/>
        </p:spPr>
        <p:txBody>
          <a:bodyPr>
            <a:spAutoFit/>
          </a:bodyPr>
          <a:lstStyle>
            <a:lvl1pPr>
              <a:defRPr sz="2800">
                <a:solidFill>
                  <a:srgbClr val="0000FF"/>
                </a:solidFill>
                <a:latin typeface="Times New Roman" panose="02020603050405020304" pitchFamily="18" charset="0"/>
                <a:ea typeface="幼圆" panose="02010509060101010101" pitchFamily="49" charset="-122"/>
              </a:defRPr>
            </a:lvl1pPr>
            <a:lvl2pPr marL="742950" indent="-285750">
              <a:defRPr sz="2800">
                <a:solidFill>
                  <a:srgbClr val="0000FF"/>
                </a:solidFill>
                <a:latin typeface="Times New Roman" panose="02020603050405020304" pitchFamily="18" charset="0"/>
                <a:ea typeface="幼圆" panose="02010509060101010101" pitchFamily="49" charset="-122"/>
              </a:defRPr>
            </a:lvl2pPr>
            <a:lvl3pPr marL="1143000" indent="-228600">
              <a:defRPr sz="2800">
                <a:solidFill>
                  <a:srgbClr val="0000FF"/>
                </a:solidFill>
                <a:latin typeface="Times New Roman" panose="02020603050405020304" pitchFamily="18" charset="0"/>
                <a:ea typeface="幼圆" panose="02010509060101010101" pitchFamily="49" charset="-122"/>
              </a:defRPr>
            </a:lvl3pPr>
            <a:lvl4pPr marL="1600200" indent="-228600">
              <a:defRPr sz="2800">
                <a:solidFill>
                  <a:srgbClr val="0000FF"/>
                </a:solidFill>
                <a:latin typeface="Times New Roman" panose="02020603050405020304" pitchFamily="18" charset="0"/>
                <a:ea typeface="幼圆" panose="02010509060101010101" pitchFamily="49" charset="-122"/>
              </a:defRPr>
            </a:lvl4pPr>
            <a:lvl5pPr marL="2057400" indent="-228600">
              <a:defRPr sz="2800">
                <a:solidFill>
                  <a:srgbClr val="0000FF"/>
                </a:solidFill>
                <a:latin typeface="Times New Roman" panose="02020603050405020304" pitchFamily="18" charset="0"/>
                <a:ea typeface="幼圆" panose="02010509060101010101" pitchFamily="49" charset="-122"/>
              </a:defRPr>
            </a:lvl5pPr>
            <a:lvl6pPr marL="25146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6pPr>
            <a:lvl7pPr marL="29718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7pPr>
            <a:lvl8pPr marL="34290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8pPr>
            <a:lvl9pPr marL="3886200" indent="-228600" eaLnBrk="0" fontAlgn="base" hangingPunct="0">
              <a:spcBef>
                <a:spcPct val="0"/>
              </a:spcBef>
              <a:spcAft>
                <a:spcPct val="0"/>
              </a:spcAft>
              <a:defRPr sz="2800">
                <a:solidFill>
                  <a:srgbClr val="0000FF"/>
                </a:solidFill>
                <a:latin typeface="Times New Roman" panose="02020603050405020304" pitchFamily="18" charset="0"/>
                <a:ea typeface="幼圆" panose="02010509060101010101" pitchFamily="49" charset="-122"/>
              </a:defRPr>
            </a:lvl9pPr>
          </a:lstStyle>
          <a:p>
            <a:pPr eaLnBrk="1" hangingPunct="1">
              <a:defRPr/>
            </a:pPr>
            <a:r>
              <a:rPr lang="en-US" altLang="zh-CN" sz="2400" dirty="0" err="1">
                <a:solidFill>
                  <a:srgbClr val="FFFF00"/>
                </a:solidFill>
                <a:latin typeface="+mn-lt"/>
                <a:ea typeface="+mn-ea"/>
              </a:rPr>
              <a:t>Ge</a:t>
            </a:r>
            <a:r>
              <a:rPr lang="zh-CN" altLang="en-US" sz="2400" dirty="0">
                <a:solidFill>
                  <a:schemeClr val="bg1"/>
                </a:solidFill>
                <a:latin typeface="+mn-lt"/>
                <a:ea typeface="+mn-ea"/>
              </a:rPr>
              <a:t>、</a:t>
            </a:r>
            <a:r>
              <a:rPr lang="en-US" altLang="zh-CN" sz="2400" dirty="0">
                <a:solidFill>
                  <a:srgbClr val="FFFF00"/>
                </a:solidFill>
                <a:latin typeface="+mn-lt"/>
                <a:ea typeface="+mn-ea"/>
              </a:rPr>
              <a:t>Si</a:t>
            </a:r>
            <a:r>
              <a:rPr lang="zh-CN" altLang="en-US" sz="2400" dirty="0">
                <a:solidFill>
                  <a:schemeClr val="bg1"/>
                </a:solidFill>
                <a:latin typeface="+mn-lt"/>
                <a:ea typeface="+mn-ea"/>
              </a:rPr>
              <a:t>等</a:t>
            </a:r>
            <a:endParaRPr lang="zh-CN" altLang="en-US" sz="2400" dirty="0">
              <a:solidFill>
                <a:schemeClr val="bg1"/>
              </a:solidFill>
              <a:latin typeface="+mn-lt"/>
              <a:ea typeface="+mn-ea"/>
            </a:endParaRPr>
          </a:p>
        </p:txBody>
      </p:sp>
      <p:sp>
        <p:nvSpPr>
          <p:cNvPr id="29702" name="Rectangle 6"/>
          <p:cNvSpPr>
            <a:spLocks noChangeArrowheads="1"/>
          </p:cNvSpPr>
          <p:nvPr/>
        </p:nvSpPr>
        <p:spPr bwMode="auto">
          <a:xfrm>
            <a:off x="260350" y="3929063"/>
            <a:ext cx="43116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a:solidFill>
                  <a:schemeClr val="bg1"/>
                </a:solidFill>
              </a:rPr>
              <a:t>—— </a:t>
            </a:r>
            <a:r>
              <a:rPr lang="zh-CN" altLang="en-US">
                <a:solidFill>
                  <a:schemeClr val="bg1"/>
                </a:solidFill>
              </a:rPr>
              <a:t>一个碳原子和其它四个碳</a:t>
            </a:r>
            <a:endParaRPr lang="zh-CN" altLang="en-US">
              <a:solidFill>
                <a:schemeClr val="bg1"/>
              </a:solidFill>
            </a:endParaRPr>
          </a:p>
          <a:p>
            <a:pPr algn="just" eaLnBrk="1" hangingPunct="1">
              <a:lnSpc>
                <a:spcPct val="110000"/>
              </a:lnSpc>
            </a:pPr>
            <a:r>
              <a:rPr lang="zh-CN" altLang="en-US">
                <a:solidFill>
                  <a:schemeClr val="bg1"/>
                </a:solidFill>
              </a:rPr>
              <a:t>         原子构成一个正四面体</a:t>
            </a:r>
            <a:endParaRPr lang="zh-CN" altLang="en-US">
              <a:solidFill>
                <a:schemeClr val="bg1"/>
              </a:solidFill>
            </a:endParaRPr>
          </a:p>
        </p:txBody>
      </p:sp>
      <p:pic>
        <p:nvPicPr>
          <p:cNvPr id="37896" name="Picture 7" descr="XCH001_0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2036763"/>
            <a:ext cx="4191000"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文本框 10"/>
          <p:cNvSpPr txBox="1">
            <a:spLocks noChangeArrowheads="1"/>
          </p:cNvSpPr>
          <p:nvPr/>
        </p:nvSpPr>
        <p:spPr bwMode="auto">
          <a:xfrm>
            <a:off x="7524750" y="5702300"/>
            <a:ext cx="1150938" cy="261938"/>
          </a:xfrm>
          <a:prstGeom prst="rect">
            <a:avLst/>
          </a:prstGeom>
          <a:solidFill>
            <a:srgbClr val="FFFFC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100"/>
          </a:p>
        </p:txBody>
      </p:sp>
      <p:sp>
        <p:nvSpPr>
          <p:cNvPr id="33802"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C87E5BCE-BEFA-42FF-927D-D96C6BCE7D0F}"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6"/>
                                        </p:tgtEl>
                                        <p:attrNameLst>
                                          <p:attrName>style.visibility</p:attrName>
                                        </p:attrNameLst>
                                      </p:cBhvr>
                                      <p:to>
                                        <p:strVal val="visible"/>
                                      </p:to>
                                    </p:set>
                                    <p:animEffect transition="in" filter="blinds(horizontal)">
                                      <p:cBhvr>
                                        <p:cTn id="7" dur="500"/>
                                        <p:tgtEl>
                                          <p:spTgt spid="378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9"/>
                                        </p:tgtEl>
                                        <p:attrNameLst>
                                          <p:attrName>style.visibility</p:attrName>
                                        </p:attrNameLst>
                                      </p:cBhvr>
                                      <p:to>
                                        <p:strVal val="visible"/>
                                      </p:to>
                                    </p:set>
                                    <p:animEffect transition="in" filter="blinds(horizontal)">
                                      <p:cBhvr>
                                        <p:cTn id="12" dur="500"/>
                                        <p:tgtEl>
                                          <p:spTgt spid="29699"/>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9702"/>
                                        </p:tgtEl>
                                        <p:attrNameLst>
                                          <p:attrName>style.visibility</p:attrName>
                                        </p:attrNameLst>
                                      </p:cBhvr>
                                      <p:to>
                                        <p:strVal val="visible"/>
                                      </p:to>
                                    </p:set>
                                    <p:animEffect transition="in" filter="blinds(horizontal)">
                                      <p:cBhvr>
                                        <p:cTn id="16" dur="500"/>
                                        <p:tgtEl>
                                          <p:spTgt spid="29702"/>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9700"/>
                                        </p:tgtEl>
                                        <p:attrNameLst>
                                          <p:attrName>style.visibility</p:attrName>
                                        </p:attrNameLst>
                                      </p:cBhvr>
                                      <p:to>
                                        <p:strVal val="visible"/>
                                      </p:to>
                                    </p:set>
                                    <p:animEffect transition="in" filter="blinds(horizontal)">
                                      <p:cBhvr>
                                        <p:cTn id="20" dur="500"/>
                                        <p:tgtEl>
                                          <p:spTgt spid="29700"/>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29701"/>
                                        </p:tgtEl>
                                        <p:attrNameLst>
                                          <p:attrName>style.visibility</p:attrName>
                                        </p:attrNameLst>
                                      </p:cBhvr>
                                      <p:to>
                                        <p:strVal val="visible"/>
                                      </p:to>
                                    </p:set>
                                    <p:animEffect transition="in" filter="blinds(horizontal)">
                                      <p:cBhvr>
                                        <p:cTn id="24"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p:bldP spid="29701" grpId="0"/>
      <p:bldP spid="297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4025" name="Group 9"/>
          <p:cNvGraphicFramePr>
            <a:graphicFrameLocks noGrp="1"/>
          </p:cNvGraphicFramePr>
          <p:nvPr/>
        </p:nvGraphicFramePr>
        <p:xfrm>
          <a:off x="649288" y="2408238"/>
          <a:ext cx="7923212" cy="3090862"/>
        </p:xfrm>
        <a:graphic>
          <a:graphicData uri="http://schemas.openxmlformats.org/drawingml/2006/table">
            <a:tbl>
              <a:tblPr/>
              <a:tblGrid>
                <a:gridCol w="1493837"/>
                <a:gridCol w="1928813"/>
                <a:gridCol w="1643062"/>
                <a:gridCol w="1428750"/>
                <a:gridCol w="1428750"/>
              </a:tblGrid>
              <a:tr h="396227">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a:ln>
                            <a:noFill/>
                          </a:ln>
                          <a:solidFill>
                            <a:schemeClr val="tx1"/>
                          </a:solidFill>
                          <a:effectLst/>
                          <a:latin typeface="宋体" panose="02010600030101010101" pitchFamily="2" charset="-122"/>
                          <a:ea typeface="宋体" panose="02010600030101010101" pitchFamily="2" charset="-122"/>
                        </a:rPr>
                        <a:t> </a:t>
                      </a: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类型</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ap="flat" cmpd="sng" algn="ctr">
                      <a:solidFill>
                        <a:srgbClr val="339966"/>
                      </a:solidFill>
                      <a:prstDash val="solid"/>
                      <a:round/>
                      <a:headEnd type="none" w="med" len="med"/>
                      <a:tailEnd type="none" w="med" len="med"/>
                    </a:lnTlToBr>
                    <a:lnBlToTr>
                      <a:noFill/>
                    </a:lnBlToTr>
                    <a:solidFill>
                      <a:srgbClr val="006666"/>
                    </a:solidFill>
                  </a:tcPr>
                </a:tc>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结合力</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6666"/>
                    </a:solidFill>
                  </a:tcPr>
                </a:tc>
                <a:tc row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方向性</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20000"/>
                        </a:lnSpc>
                        <a:spcBef>
                          <a:spcPct val="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饱和性</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6666"/>
                    </a:solidFill>
                  </a:tcPr>
                </a:tc>
                <a:tc gridSpan="2">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性能</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hMerge="1">
                  <a:tcPr/>
                </a:tc>
              </a:tr>
              <a:tr h="396227">
                <a:tc vMerge="1">
                  <a:tcPr/>
                </a:tc>
                <a:tc vMerge="1">
                  <a:tcPr/>
                </a:tc>
                <a:tc vMerge="1">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导电性</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硬度 熔点</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006666"/>
                    </a:solidFill>
                  </a:tcPr>
                </a:tc>
              </a:tr>
              <a:tr h="584125">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离子晶体</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离子键</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无</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弱</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高</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r>
              <a:tr h="57142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共价晶体</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共价键</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有</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很低</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高</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r>
              <a:tr h="57142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分子晶体</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范德瓦耳斯键</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无</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低</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低</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r>
              <a:tr h="571427">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rPr>
                        <a:t>金属晶体</a:t>
                      </a:r>
                      <a:endParaRPr kumimoji="1" lang="zh-CN" altLang="en-US" sz="2000" b="1"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a:txBody>
                  <a:tcPr marT="45714" marB="45714" anchor="ct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66"/>
                    </a:soli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金属键</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无</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rPr>
                        <a:t>好</a:t>
                      </a:r>
                      <a:endParaRPr kumimoji="1" lang="zh-CN" altLang="en-US"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c>
                  <a:txBody>
                    <a:bodyPr/>
                    <a:lstStyle>
                      <a:lvl1pPr eaLnBrk="0" hangingPunct="0">
                        <a:spcBef>
                          <a:spcPct val="20000"/>
                        </a:spcBef>
                        <a:defRPr kumimoji="1" sz="28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1" i="0" u="none" strike="noStrike" cap="none" normalizeH="0" baseline="0">
                        <a:ln>
                          <a:noFill/>
                        </a:ln>
                        <a:solidFill>
                          <a:srgbClr val="0000CC"/>
                        </a:solidFill>
                        <a:effectLst/>
                        <a:latin typeface="宋体" panose="02010600030101010101" pitchFamily="2" charset="-122"/>
                        <a:ea typeface="宋体" panose="02010600030101010101" pitchFamily="2" charset="-122"/>
                      </a:endParaRPr>
                    </a:p>
                  </a:txBody>
                  <a:tcPr marT="45714" marB="4571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rotWithShape="1">
                      <a:gsLst>
                        <a:gs pos="0">
                          <a:schemeClr val="accent1"/>
                        </a:gs>
                        <a:gs pos="100000">
                          <a:srgbClr val="005E47"/>
                        </a:gs>
                      </a:gsLst>
                      <a:lin ang="2700000" scaled="1"/>
                    </a:gradFill>
                  </a:tcPr>
                </a:tc>
              </a:tr>
            </a:tbl>
          </a:graphicData>
        </a:graphic>
      </p:graphicFrame>
      <p:sp>
        <p:nvSpPr>
          <p:cNvPr id="214066" name="Rectangle 50"/>
          <p:cNvSpPr>
            <a:spLocks noChangeArrowheads="1"/>
          </p:cNvSpPr>
          <p:nvPr/>
        </p:nvSpPr>
        <p:spPr bwMode="auto">
          <a:xfrm>
            <a:off x="539750" y="1757363"/>
            <a:ext cx="4318000" cy="457200"/>
          </a:xfrm>
          <a:prstGeom prst="rect">
            <a:avLst/>
          </a:prstGeom>
          <a:noFill/>
          <a:ln w="9525">
            <a:noFill/>
            <a:miter lim="800000"/>
          </a:ln>
        </p:spPr>
        <p:txBody>
          <a:bodyPr>
            <a:spAutoFit/>
          </a:bodyP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defRPr/>
            </a:pPr>
            <a:r>
              <a:rPr lang="zh-CN" altLang="en-US">
                <a:solidFill>
                  <a:srgbClr val="FFFF00"/>
                </a:solidFill>
                <a:effectLst>
                  <a:outerShdw blurRad="38100" dist="38100" dir="2700000" algn="tl">
                    <a:srgbClr val="000000"/>
                  </a:outerShdw>
                </a:effectLst>
                <a:latin typeface="宋体" panose="02010600030101010101" pitchFamily="2" charset="-122"/>
                <a:ea typeface="仿宋_GB2312" panose="02010609030101010101" pitchFamily="49" charset="-122"/>
              </a:rPr>
              <a:t>晶体类型（晶体结合力）：</a:t>
            </a:r>
            <a:endParaRPr lang="zh-CN" altLang="en-US">
              <a:solidFill>
                <a:srgbClr val="FFFF00"/>
              </a:solidFill>
              <a:effectLst>
                <a:outerShdw blurRad="38100" dist="38100" dir="2700000" algn="tl">
                  <a:srgbClr val="000000"/>
                </a:outerShdw>
              </a:effectLst>
              <a:latin typeface="宋体" panose="02010600030101010101" pitchFamily="2" charset="-122"/>
              <a:ea typeface="仿宋_GB2312" panose="02010609030101010101" pitchFamily="49" charset="-122"/>
            </a:endParaRPr>
          </a:p>
        </p:txBody>
      </p:sp>
      <p:sp>
        <p:nvSpPr>
          <p:cNvPr id="34860"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7C4F6013-C53A-4AD6-AF4F-B5FC1AA978C0}"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4066"/>
                                        </p:tgtEl>
                                        <p:attrNameLst>
                                          <p:attrName>style.visibility</p:attrName>
                                        </p:attrNameLst>
                                      </p:cBhvr>
                                      <p:to>
                                        <p:strVal val="visible"/>
                                      </p:to>
                                    </p:set>
                                    <p:animEffect transition="in" filter="wipe(left)">
                                      <p:cBhvr>
                                        <p:cTn id="7" dur="500"/>
                                        <p:tgtEl>
                                          <p:spTgt spid="214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4025"/>
                                        </p:tgtEl>
                                        <p:attrNameLst>
                                          <p:attrName>style.visibility</p:attrName>
                                        </p:attrNameLst>
                                      </p:cBhvr>
                                      <p:to>
                                        <p:strVal val="visible"/>
                                      </p:to>
                                    </p:set>
                                    <p:animEffect transition="in" filter="wipe(left)">
                                      <p:cBhvr>
                                        <p:cTn id="12" dur="500"/>
                                        <p:tgtEl>
                                          <p:spTgt spid="214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68313" y="333375"/>
            <a:ext cx="3319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dirty="0">
                <a:solidFill>
                  <a:srgbClr val="00FFFF"/>
                </a:solidFill>
              </a:rPr>
              <a:t>2. </a:t>
            </a:r>
            <a:r>
              <a:rPr lang="zh-CN" altLang="en-US" dirty="0">
                <a:solidFill>
                  <a:srgbClr val="00FFFF"/>
                </a:solidFill>
              </a:rPr>
              <a:t>角动量量子化 </a:t>
            </a:r>
            <a:endParaRPr lang="zh-CN" altLang="en-US" dirty="0">
              <a:solidFill>
                <a:srgbClr val="00FFFF"/>
              </a:solidFill>
            </a:endParaRPr>
          </a:p>
        </p:txBody>
      </p:sp>
      <p:sp>
        <p:nvSpPr>
          <p:cNvPr id="3" name="Rectangle 3"/>
          <p:cNvSpPr>
            <a:spLocks noChangeArrowheads="1"/>
          </p:cNvSpPr>
          <p:nvPr/>
        </p:nvSpPr>
        <p:spPr bwMode="auto">
          <a:xfrm>
            <a:off x="3584575" y="1531938"/>
            <a:ext cx="559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FFFF00"/>
                </a:solidFill>
              </a:rPr>
              <a:t>角量子数  </a:t>
            </a:r>
            <a:r>
              <a:rPr lang="en-US" altLang="zh-CN" i="1" dirty="0">
                <a:solidFill>
                  <a:srgbClr val="66FFFF"/>
                </a:solidFill>
              </a:rPr>
              <a:t>l </a:t>
            </a:r>
            <a:r>
              <a:rPr lang="en-US" altLang="zh-CN" dirty="0">
                <a:solidFill>
                  <a:srgbClr val="66FFFF"/>
                </a:solidFill>
              </a:rPr>
              <a:t>= 0 </a:t>
            </a:r>
            <a:r>
              <a:rPr lang="zh-CN" altLang="en-US" dirty="0">
                <a:solidFill>
                  <a:srgbClr val="66FFFF"/>
                </a:solidFill>
              </a:rPr>
              <a:t>，</a:t>
            </a:r>
            <a:r>
              <a:rPr lang="en-US" altLang="zh-CN" dirty="0">
                <a:solidFill>
                  <a:srgbClr val="66FFFF"/>
                </a:solidFill>
              </a:rPr>
              <a:t>1 </a:t>
            </a:r>
            <a:r>
              <a:rPr lang="zh-CN" altLang="en-US" dirty="0">
                <a:solidFill>
                  <a:srgbClr val="66FFFF"/>
                </a:solidFill>
              </a:rPr>
              <a:t>，</a:t>
            </a:r>
            <a:r>
              <a:rPr lang="en-US" altLang="zh-CN" dirty="0">
                <a:solidFill>
                  <a:srgbClr val="66FFFF"/>
                </a:solidFill>
              </a:rPr>
              <a:t>2 </a:t>
            </a:r>
            <a:r>
              <a:rPr lang="zh-CN" altLang="en-US" dirty="0">
                <a:solidFill>
                  <a:srgbClr val="66FFFF"/>
                </a:solidFill>
              </a:rPr>
              <a:t>， </a:t>
            </a:r>
            <a:r>
              <a:rPr lang="en-US" altLang="zh-CN" dirty="0">
                <a:solidFill>
                  <a:srgbClr val="66FFFF"/>
                </a:solidFill>
              </a:rPr>
              <a:t>…… , </a:t>
            </a:r>
            <a:r>
              <a:rPr lang="en-US" altLang="zh-CN" i="1" dirty="0">
                <a:solidFill>
                  <a:srgbClr val="66FFFF"/>
                </a:solidFill>
              </a:rPr>
              <a:t>n</a:t>
            </a:r>
            <a:r>
              <a:rPr lang="en-US" altLang="zh-CN" dirty="0">
                <a:solidFill>
                  <a:srgbClr val="66FFFF"/>
                </a:solidFill>
              </a:rPr>
              <a:t>-1</a:t>
            </a:r>
            <a:endParaRPr lang="en-US" altLang="zh-CN" dirty="0">
              <a:solidFill>
                <a:srgbClr val="66FFFF"/>
              </a:solidFill>
            </a:endParaRPr>
          </a:p>
        </p:txBody>
      </p:sp>
      <p:graphicFrame>
        <p:nvGraphicFramePr>
          <p:cNvPr id="4" name="Object 2"/>
          <p:cNvGraphicFramePr/>
          <p:nvPr/>
        </p:nvGraphicFramePr>
        <p:xfrm>
          <a:off x="1190625" y="1557338"/>
          <a:ext cx="1941513" cy="458787"/>
        </p:xfrm>
        <a:graphic>
          <a:graphicData uri="http://schemas.openxmlformats.org/presentationml/2006/ole">
            <mc:AlternateContent xmlns:mc="http://schemas.openxmlformats.org/markup-compatibility/2006">
              <mc:Choice xmlns:v="urn:schemas-microsoft-com:vml" Requires="v">
                <p:oleObj spid="_x0000_s566310" name="" r:id="rId1" imgW="1371600" imgH="283210" progId="Equation.3">
                  <p:embed/>
                </p:oleObj>
              </mc:Choice>
              <mc:Fallback>
                <p:oleObj name="" r:id="rId1" imgW="1371600" imgH="283210"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557338"/>
                        <a:ext cx="1941513"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 name="Text Box 5"/>
          <p:cNvSpPr txBox="1">
            <a:spLocks noChangeArrowheads="1"/>
          </p:cNvSpPr>
          <p:nvPr/>
        </p:nvSpPr>
        <p:spPr bwMode="auto">
          <a:xfrm>
            <a:off x="501650" y="2179638"/>
            <a:ext cx="401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en-US" altLang="zh-CN">
                <a:solidFill>
                  <a:srgbClr val="00FFFF"/>
                </a:solidFill>
              </a:rPr>
              <a:t>3. </a:t>
            </a:r>
            <a:r>
              <a:rPr lang="zh-CN" altLang="en-US">
                <a:solidFill>
                  <a:srgbClr val="00FFFF"/>
                </a:solidFill>
              </a:rPr>
              <a:t>角动量空间量子化 </a:t>
            </a:r>
            <a:endParaRPr lang="zh-CN" altLang="en-US">
              <a:solidFill>
                <a:srgbClr val="00FFFF"/>
              </a:solidFill>
            </a:endParaRPr>
          </a:p>
        </p:txBody>
      </p:sp>
      <p:grpSp>
        <p:nvGrpSpPr>
          <p:cNvPr id="6" name="Group 6"/>
          <p:cNvGrpSpPr/>
          <p:nvPr/>
        </p:nvGrpSpPr>
        <p:grpSpPr bwMode="auto">
          <a:xfrm>
            <a:off x="1054100" y="908050"/>
            <a:ext cx="4957763" cy="457200"/>
            <a:chOff x="432" y="777"/>
            <a:chExt cx="3123" cy="288"/>
          </a:xfrm>
        </p:grpSpPr>
        <p:sp>
          <p:nvSpPr>
            <p:cNvPr id="6171" name="Text Box 7"/>
            <p:cNvSpPr txBox="1">
              <a:spLocks noChangeArrowheads="1"/>
            </p:cNvSpPr>
            <p:nvPr/>
          </p:nvSpPr>
          <p:spPr bwMode="auto">
            <a:xfrm>
              <a:off x="432" y="777"/>
              <a:ext cx="31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a:solidFill>
                    <a:schemeClr val="bg1"/>
                  </a:solidFill>
                </a:rPr>
                <a:t>电子绕核运动的角动量 </a:t>
              </a:r>
              <a:r>
                <a:rPr lang="en-US" altLang="zh-CN" i="1" dirty="0">
                  <a:solidFill>
                    <a:srgbClr val="66FFFF"/>
                  </a:solidFill>
                </a:rPr>
                <a:t>L </a:t>
              </a:r>
              <a:r>
                <a:rPr lang="zh-CN" altLang="en-US" dirty="0">
                  <a:solidFill>
                    <a:schemeClr val="bg1"/>
                  </a:solidFill>
                </a:rPr>
                <a:t>的大小</a:t>
              </a:r>
              <a:endParaRPr lang="zh-CN" altLang="en-US" dirty="0">
                <a:solidFill>
                  <a:schemeClr val="bg1"/>
                </a:solidFill>
              </a:endParaRPr>
            </a:p>
          </p:txBody>
        </p:sp>
        <p:sp>
          <p:nvSpPr>
            <p:cNvPr id="6172" name="Line 8"/>
            <p:cNvSpPr>
              <a:spLocks noChangeShapeType="1"/>
            </p:cNvSpPr>
            <p:nvPr/>
          </p:nvSpPr>
          <p:spPr bwMode="auto">
            <a:xfrm>
              <a:off x="2466" y="812"/>
              <a:ext cx="144" cy="0"/>
            </a:xfrm>
            <a:prstGeom prst="line">
              <a:avLst/>
            </a:prstGeom>
            <a:noFill/>
            <a:ln w="12700">
              <a:solidFill>
                <a:srgbClr val="00FFFF"/>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9" name="Group 9"/>
          <p:cNvGrpSpPr/>
          <p:nvPr/>
        </p:nvGrpSpPr>
        <p:grpSpPr bwMode="auto">
          <a:xfrm>
            <a:off x="830263" y="2827338"/>
            <a:ext cx="5254625" cy="457200"/>
            <a:chOff x="457" y="2208"/>
            <a:chExt cx="3310" cy="288"/>
          </a:xfrm>
        </p:grpSpPr>
        <p:sp>
          <p:nvSpPr>
            <p:cNvPr id="6169" name="Rectangle 10"/>
            <p:cNvSpPr>
              <a:spLocks noChangeArrowheads="1"/>
            </p:cNvSpPr>
            <p:nvPr/>
          </p:nvSpPr>
          <p:spPr bwMode="auto">
            <a:xfrm>
              <a:off x="457" y="2208"/>
              <a:ext cx="33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a:solidFill>
                    <a:schemeClr val="bg1"/>
                  </a:solidFill>
                </a:rPr>
                <a:t>角动量</a:t>
              </a:r>
              <a:r>
                <a:rPr lang="zh-CN" altLang="en-US">
                  <a:solidFill>
                    <a:srgbClr val="FFCC66"/>
                  </a:solidFill>
                </a:rPr>
                <a:t> </a:t>
              </a:r>
              <a:r>
                <a:rPr lang="en-US" altLang="zh-CN" i="1">
                  <a:solidFill>
                    <a:srgbClr val="66FFFF"/>
                  </a:solidFill>
                </a:rPr>
                <a:t>L </a:t>
              </a:r>
              <a:r>
                <a:rPr lang="zh-CN" altLang="en-US">
                  <a:solidFill>
                    <a:schemeClr val="bg1"/>
                  </a:solidFill>
                </a:rPr>
                <a:t>的在外磁场 </a:t>
              </a:r>
              <a:r>
                <a:rPr lang="en-US" altLang="zh-CN" i="1">
                  <a:solidFill>
                    <a:srgbClr val="FFFF00"/>
                  </a:solidFill>
                </a:rPr>
                <a:t>z </a:t>
              </a:r>
              <a:r>
                <a:rPr lang="zh-CN" altLang="en-US">
                  <a:solidFill>
                    <a:schemeClr val="bg1"/>
                  </a:solidFill>
                </a:rPr>
                <a:t>方向的投影</a:t>
              </a:r>
              <a:endParaRPr lang="zh-CN" altLang="en-US">
                <a:solidFill>
                  <a:schemeClr val="bg1"/>
                </a:solidFill>
              </a:endParaRPr>
            </a:p>
          </p:txBody>
        </p:sp>
        <p:sp>
          <p:nvSpPr>
            <p:cNvPr id="6170" name="Line 11"/>
            <p:cNvSpPr>
              <a:spLocks noChangeShapeType="1"/>
            </p:cNvSpPr>
            <p:nvPr/>
          </p:nvSpPr>
          <p:spPr bwMode="auto">
            <a:xfrm>
              <a:off x="1148" y="2256"/>
              <a:ext cx="144" cy="0"/>
            </a:xfrm>
            <a:prstGeom prst="line">
              <a:avLst/>
            </a:prstGeom>
            <a:noFill/>
            <a:ln w="12700">
              <a:solidFill>
                <a:srgbClr val="00FFFF"/>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2" name="Object 3"/>
          <p:cNvGraphicFramePr/>
          <p:nvPr/>
        </p:nvGraphicFramePr>
        <p:xfrm>
          <a:off x="1470025" y="3500438"/>
          <a:ext cx="1230313" cy="433387"/>
        </p:xfrm>
        <a:graphic>
          <a:graphicData uri="http://schemas.openxmlformats.org/presentationml/2006/ole">
            <mc:AlternateContent xmlns:mc="http://schemas.openxmlformats.org/markup-compatibility/2006">
              <mc:Choice xmlns:v="urn:schemas-microsoft-com:vml" Requires="v">
                <p:oleObj spid="_x0000_s566311" name="" r:id="rId3" imgW="850265" imgH="264160" progId="Equation.3">
                  <p:embed/>
                </p:oleObj>
              </mc:Choice>
              <mc:Fallback>
                <p:oleObj name="" r:id="rId3" imgW="850265" imgH="264160"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025" y="3500438"/>
                        <a:ext cx="123031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 name="Text Box 13"/>
          <p:cNvSpPr txBox="1">
            <a:spLocks noChangeArrowheads="1"/>
          </p:cNvSpPr>
          <p:nvPr/>
        </p:nvSpPr>
        <p:spPr bwMode="auto">
          <a:xfrm>
            <a:off x="3152775" y="3476625"/>
            <a:ext cx="617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FFFF00"/>
                </a:solidFill>
              </a:rPr>
              <a:t>磁量子数</a:t>
            </a:r>
            <a:r>
              <a:rPr lang="zh-CN" altLang="en-US" dirty="0">
                <a:solidFill>
                  <a:srgbClr val="99FFCC"/>
                </a:solidFill>
              </a:rPr>
              <a:t>   </a:t>
            </a:r>
            <a:r>
              <a:rPr lang="en-US" altLang="zh-CN" i="1" dirty="0">
                <a:solidFill>
                  <a:srgbClr val="66FFFF"/>
                </a:solidFill>
              </a:rPr>
              <a:t>m</a:t>
            </a:r>
            <a:r>
              <a:rPr lang="en-US" altLang="zh-CN" i="1" baseline="-25000" dirty="0">
                <a:solidFill>
                  <a:srgbClr val="66FFFF"/>
                </a:solidFill>
              </a:rPr>
              <a:t>l</a:t>
            </a:r>
            <a:r>
              <a:rPr lang="en-US" altLang="zh-CN" dirty="0">
                <a:solidFill>
                  <a:srgbClr val="66FFFF"/>
                </a:solidFill>
              </a:rPr>
              <a:t> = 0 , </a:t>
            </a:r>
            <a:r>
              <a:rPr lang="en-US" altLang="zh-CN" sz="2000" dirty="0">
                <a:solidFill>
                  <a:srgbClr val="66FFFF"/>
                </a:solidFill>
              </a:rPr>
              <a:t>±</a:t>
            </a:r>
            <a:r>
              <a:rPr lang="en-US" altLang="zh-CN" dirty="0">
                <a:solidFill>
                  <a:srgbClr val="66FFFF"/>
                </a:solidFill>
              </a:rPr>
              <a:t>1 , </a:t>
            </a:r>
            <a:r>
              <a:rPr lang="en-US" altLang="zh-CN" sz="2000" dirty="0">
                <a:solidFill>
                  <a:srgbClr val="66FFFF"/>
                </a:solidFill>
              </a:rPr>
              <a:t>±</a:t>
            </a:r>
            <a:r>
              <a:rPr lang="en-US" altLang="zh-CN" dirty="0">
                <a:solidFill>
                  <a:srgbClr val="66FFFF"/>
                </a:solidFill>
              </a:rPr>
              <a:t>2 , …… , </a:t>
            </a:r>
            <a:r>
              <a:rPr lang="en-US" altLang="zh-CN" sz="2000" dirty="0">
                <a:solidFill>
                  <a:srgbClr val="66FFFF"/>
                </a:solidFill>
              </a:rPr>
              <a:t>±</a:t>
            </a:r>
            <a:r>
              <a:rPr lang="en-US" altLang="zh-CN" i="1" dirty="0">
                <a:solidFill>
                  <a:srgbClr val="66FFFF"/>
                </a:solidFill>
              </a:rPr>
              <a:t>l</a:t>
            </a:r>
            <a:r>
              <a:rPr lang="en-US" altLang="zh-CN" dirty="0">
                <a:solidFill>
                  <a:srgbClr val="FFFF99"/>
                </a:solidFill>
              </a:rPr>
              <a:t> </a:t>
            </a:r>
            <a:endParaRPr lang="en-US" altLang="zh-CN" dirty="0">
              <a:solidFill>
                <a:srgbClr val="FFFF99"/>
              </a:solidFill>
            </a:endParaRPr>
          </a:p>
        </p:txBody>
      </p:sp>
      <p:cxnSp>
        <p:nvCxnSpPr>
          <p:cNvPr id="27" name="直接连接符 26"/>
          <p:cNvCxnSpPr>
            <a:cxnSpLocks noChangeShapeType="1"/>
          </p:cNvCxnSpPr>
          <p:nvPr/>
        </p:nvCxnSpPr>
        <p:spPr bwMode="auto">
          <a:xfrm>
            <a:off x="0" y="4293096"/>
            <a:ext cx="9180513" cy="0"/>
          </a:xfrm>
          <a:prstGeom prst="line">
            <a:avLst/>
          </a:prstGeom>
          <a:noFill/>
          <a:ln w="31750" algn="ctr">
            <a:solidFill>
              <a:srgbClr val="FF0000"/>
            </a:solidFill>
            <a:prstDash val="dash"/>
            <a:rou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par>
                          <p:cTn id="31" fill="hold">
                            <p:stCondLst>
                              <p:cond delay="500"/>
                            </p:stCondLst>
                            <p:childTnLst>
                              <p:par>
                                <p:cTn id="32" presetID="9"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par>
                          <p:cTn id="35" fill="hold">
                            <p:stCondLst>
                              <p:cond delay="1000"/>
                            </p:stCondLst>
                            <p:childTnLst>
                              <p:par>
                                <p:cTn id="36" presetID="9"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dissolve">
                                      <p:cBhvr>
                                        <p:cTn id="38" dur="500"/>
                                        <p:tgtEl>
                                          <p:spTgt spid="13"/>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684213" y="884238"/>
            <a:ext cx="64087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a:solidFill>
                  <a:schemeClr val="hlink"/>
                </a:solidFill>
                <a:latin typeface="宋体" panose="02010600030101010101" pitchFamily="2" charset="-122"/>
              </a:rPr>
              <a:t>晶体都是由大量（</a:t>
            </a:r>
            <a:r>
              <a:rPr kumimoji="0" lang="en-US" altLang="zh-CN">
                <a:solidFill>
                  <a:schemeClr val="hlink"/>
                </a:solidFill>
                <a:latin typeface="宋体" panose="02010600030101010101" pitchFamily="2" charset="-122"/>
              </a:rPr>
              <a:t>10</a:t>
            </a:r>
            <a:r>
              <a:rPr kumimoji="0" lang="en-US" altLang="zh-CN" baseline="30000">
                <a:solidFill>
                  <a:schemeClr val="hlink"/>
                </a:solidFill>
                <a:latin typeface="宋体" panose="02010600030101010101" pitchFamily="2" charset="-122"/>
              </a:rPr>
              <a:t>23</a:t>
            </a:r>
            <a:r>
              <a:rPr kumimoji="0" lang="zh-CN" altLang="en-US">
                <a:solidFill>
                  <a:schemeClr val="hlink"/>
                </a:solidFill>
                <a:latin typeface="宋体" panose="02010600030101010101" pitchFamily="2" charset="-122"/>
              </a:rPr>
              <a:t>数量级）的原子周期排列紧密堆积在一起组成；每个原子又包含有原子核和电子。</a:t>
            </a:r>
            <a:endParaRPr kumimoji="0" lang="zh-CN" altLang="en-US">
              <a:solidFill>
                <a:schemeClr val="hlink"/>
              </a:solidFill>
              <a:latin typeface="宋体" panose="02010600030101010101" pitchFamily="2" charset="-122"/>
            </a:endParaRPr>
          </a:p>
        </p:txBody>
      </p:sp>
      <p:sp>
        <p:nvSpPr>
          <p:cNvPr id="36867" name="Text Box 3"/>
          <p:cNvSpPr txBox="1">
            <a:spLocks noChangeArrowheads="1"/>
          </p:cNvSpPr>
          <p:nvPr/>
        </p:nvSpPr>
        <p:spPr bwMode="auto">
          <a:xfrm>
            <a:off x="7286625" y="1143000"/>
            <a:ext cx="1316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a:solidFill>
                  <a:srgbClr val="00FF00"/>
                </a:solidFill>
                <a:latin typeface="宋体" panose="02010600030101010101" pitchFamily="2" charset="-122"/>
              </a:rPr>
              <a:t>多体问题</a:t>
            </a:r>
            <a:endParaRPr kumimoji="0" lang="zh-CN" altLang="en-US">
              <a:solidFill>
                <a:srgbClr val="00FF00"/>
              </a:solidFill>
              <a:latin typeface="宋体" panose="02010600030101010101" pitchFamily="2" charset="-122"/>
            </a:endParaRPr>
          </a:p>
        </p:txBody>
      </p:sp>
      <p:sp>
        <p:nvSpPr>
          <p:cNvPr id="36868" name="AutoShape 4"/>
          <p:cNvSpPr/>
          <p:nvPr/>
        </p:nvSpPr>
        <p:spPr bwMode="auto">
          <a:xfrm>
            <a:off x="6929438" y="955675"/>
            <a:ext cx="288925" cy="906463"/>
          </a:xfrm>
          <a:prstGeom prst="rightBrace">
            <a:avLst>
              <a:gd name="adj1" fmla="val 26145"/>
              <a:gd name="adj2" fmla="val 50000"/>
            </a:avLst>
          </a:prstGeom>
          <a:noFill/>
          <a:ln w="22225">
            <a:solidFill>
              <a:srgbClr val="00FF00"/>
            </a:solidFill>
            <a:round/>
          </a:ln>
          <a:extLst>
            <a:ext uri="{909E8E84-426E-40DD-AFC4-6F175D3DCCD1}">
              <a14:hiddenFill xmlns:a14="http://schemas.microsoft.com/office/drawing/2010/main">
                <a:solidFill>
                  <a:srgbClr val="FFFFFF"/>
                </a:solidFill>
              </a14:hiddenFill>
            </a:ext>
          </a:extLst>
        </p:spPr>
        <p:txBody>
          <a:bodyPr wrap="none" anchor="ct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kumimoji="0" lang="zh-CN" altLang="zh-CN" sz="1600">
              <a:solidFill>
                <a:srgbClr val="00FF00"/>
              </a:solidFill>
              <a:latin typeface="华文中宋" panose="02010600040101010101" pitchFamily="2" charset="-122"/>
              <a:ea typeface="华文中宋" panose="02010600040101010101" pitchFamily="2" charset="-122"/>
            </a:endParaRPr>
          </a:p>
        </p:txBody>
      </p:sp>
      <p:sp>
        <p:nvSpPr>
          <p:cNvPr id="195589" name="Text Box 5"/>
          <p:cNvSpPr txBox="1">
            <a:spLocks noChangeArrowheads="1"/>
          </p:cNvSpPr>
          <p:nvPr/>
        </p:nvSpPr>
        <p:spPr bwMode="auto">
          <a:xfrm>
            <a:off x="663575" y="2214563"/>
            <a:ext cx="3836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a:solidFill>
                  <a:schemeClr val="hlink"/>
                </a:solidFill>
                <a:latin typeface="宋体" panose="02010600030101010101" pitchFamily="2" charset="-122"/>
              </a:rPr>
              <a:t>近似处理方法：</a:t>
            </a:r>
            <a:endParaRPr kumimoji="0" lang="zh-CN" altLang="en-US">
              <a:solidFill>
                <a:schemeClr val="hlink"/>
              </a:solidFill>
              <a:latin typeface="宋体" panose="02010600030101010101" pitchFamily="2" charset="-122"/>
            </a:endParaRPr>
          </a:p>
        </p:txBody>
      </p:sp>
      <p:sp>
        <p:nvSpPr>
          <p:cNvPr id="195590" name="Text Box 6"/>
          <p:cNvSpPr txBox="1">
            <a:spLocks noChangeArrowheads="1"/>
          </p:cNvSpPr>
          <p:nvPr/>
        </p:nvSpPr>
        <p:spPr bwMode="auto">
          <a:xfrm>
            <a:off x="1143000" y="2857500"/>
            <a:ext cx="7416800"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Ø"/>
            </a:pPr>
            <a:r>
              <a:rPr kumimoji="0" lang="en-US" altLang="zh-CN" sz="2200">
                <a:solidFill>
                  <a:schemeClr val="hlink"/>
                </a:solidFill>
                <a:latin typeface="宋体" panose="02010600030101010101" pitchFamily="2" charset="-122"/>
              </a:rPr>
              <a:t> </a:t>
            </a:r>
            <a:r>
              <a:rPr kumimoji="0" lang="zh-CN" altLang="en-US" sz="2200">
                <a:solidFill>
                  <a:schemeClr val="hlink"/>
                </a:solidFill>
                <a:latin typeface="宋体" panose="02010600030101010101" pitchFamily="2" charset="-122"/>
              </a:rPr>
              <a:t>晶体中周期性排列的原子核（或离子实）</a:t>
            </a:r>
            <a:r>
              <a:rPr kumimoji="0" lang="zh-CN" altLang="en-US" sz="2200">
                <a:solidFill>
                  <a:srgbClr val="66FFFF"/>
                </a:solidFill>
                <a:latin typeface="宋体" panose="02010600030101010101" pitchFamily="2" charset="-122"/>
              </a:rPr>
              <a:t>固定不动</a:t>
            </a:r>
            <a:r>
              <a:rPr kumimoji="0" lang="zh-CN" altLang="en-US" sz="2200">
                <a:solidFill>
                  <a:schemeClr val="hlink"/>
                </a:solidFill>
                <a:latin typeface="宋体" panose="02010600030101010101" pitchFamily="2" charset="-122"/>
              </a:rPr>
              <a:t>；</a:t>
            </a:r>
            <a:endParaRPr kumimoji="0" lang="zh-CN" altLang="en-US" sz="2200">
              <a:solidFill>
                <a:schemeClr val="hlink"/>
              </a:solidFill>
              <a:latin typeface="宋体" panose="02010600030101010101" pitchFamily="2" charset="-122"/>
            </a:endParaRPr>
          </a:p>
        </p:txBody>
      </p:sp>
      <p:sp>
        <p:nvSpPr>
          <p:cNvPr id="195592" name="Text Box 8"/>
          <p:cNvSpPr txBox="1">
            <a:spLocks noChangeArrowheads="1"/>
          </p:cNvSpPr>
          <p:nvPr/>
        </p:nvSpPr>
        <p:spPr bwMode="auto">
          <a:xfrm>
            <a:off x="714375" y="4929188"/>
            <a:ext cx="7921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dirty="0">
                <a:solidFill>
                  <a:schemeClr val="hlink"/>
                </a:solidFill>
                <a:latin typeface="宋体" panose="02010600030101010101" pitchFamily="2" charset="-122"/>
              </a:rPr>
              <a:t>晶体中电子运动的多体问题转化为</a:t>
            </a:r>
            <a:r>
              <a:rPr kumimoji="0" lang="zh-CN" altLang="en-US" dirty="0">
                <a:solidFill>
                  <a:srgbClr val="66FFFF"/>
                </a:solidFill>
                <a:latin typeface="宋体" panose="02010600030101010101" pitchFamily="2" charset="-122"/>
              </a:rPr>
              <a:t>单电子在稳恒周期性势场中的运动问题</a:t>
            </a:r>
            <a:r>
              <a:rPr kumimoji="0" lang="zh-CN" altLang="en-US" dirty="0">
                <a:solidFill>
                  <a:schemeClr val="hlink"/>
                </a:solidFill>
                <a:latin typeface="宋体" panose="02010600030101010101" pitchFamily="2" charset="-122"/>
              </a:rPr>
              <a:t>；可通过求解电子在周期性势场中的薛定谔方程来研究晶体中电子的能量状态。</a:t>
            </a:r>
            <a:endParaRPr kumimoji="0" lang="zh-CN" altLang="en-US" dirty="0">
              <a:solidFill>
                <a:schemeClr val="hlink"/>
              </a:solidFill>
              <a:latin typeface="宋体" panose="02010600030101010101" pitchFamily="2" charset="-122"/>
            </a:endParaRPr>
          </a:p>
        </p:txBody>
      </p:sp>
      <p:sp>
        <p:nvSpPr>
          <p:cNvPr id="195593" name="Text Box 9"/>
          <p:cNvSpPr txBox="1">
            <a:spLocks noChangeArrowheads="1"/>
          </p:cNvSpPr>
          <p:nvPr/>
        </p:nvSpPr>
        <p:spPr bwMode="auto">
          <a:xfrm>
            <a:off x="1112838" y="3382963"/>
            <a:ext cx="72453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Ø"/>
            </a:pPr>
            <a:r>
              <a:rPr kumimoji="0" lang="en-US" altLang="zh-CN">
                <a:solidFill>
                  <a:schemeClr val="hlink"/>
                </a:solidFill>
                <a:latin typeface="宋体" panose="02010600030101010101" pitchFamily="2" charset="-122"/>
              </a:rPr>
              <a:t> </a:t>
            </a:r>
            <a:r>
              <a:rPr kumimoji="0" lang="zh-CN" altLang="en-US" sz="2200">
                <a:solidFill>
                  <a:schemeClr val="hlink"/>
                </a:solidFill>
                <a:latin typeface="宋体" panose="02010600030101010101" pitchFamily="2" charset="-122"/>
              </a:rPr>
              <a:t>每个电子在固定的原子核形成的势场及其它电子所</a:t>
            </a:r>
            <a:endParaRPr kumimoji="0" lang="zh-CN" altLang="en-US" sz="2200">
              <a:solidFill>
                <a:schemeClr val="hlink"/>
              </a:solidFill>
              <a:latin typeface="宋体" panose="02010600030101010101" pitchFamily="2" charset="-122"/>
            </a:endParaRPr>
          </a:p>
          <a:p>
            <a:pPr eaLnBrk="1" hangingPunct="1">
              <a:buFont typeface="Wingdings" panose="05000000000000000000" pitchFamily="2" charset="2"/>
              <a:buNone/>
            </a:pPr>
            <a:r>
              <a:rPr kumimoji="0" lang="zh-CN" altLang="en-US" sz="2200">
                <a:solidFill>
                  <a:schemeClr val="hlink"/>
                </a:solidFill>
                <a:latin typeface="宋体" panose="02010600030101010101" pitchFamily="2" charset="-122"/>
              </a:rPr>
              <a:t>   形成的</a:t>
            </a:r>
            <a:r>
              <a:rPr kumimoji="0" lang="zh-CN" altLang="en-US" sz="2200">
                <a:solidFill>
                  <a:srgbClr val="66FFFF"/>
                </a:solidFill>
                <a:latin typeface="宋体" panose="02010600030101010101" pitchFamily="2" charset="-122"/>
              </a:rPr>
              <a:t>平均场</a:t>
            </a:r>
            <a:r>
              <a:rPr kumimoji="0" lang="zh-CN" altLang="en-US" sz="2200">
                <a:solidFill>
                  <a:schemeClr val="hlink"/>
                </a:solidFill>
                <a:latin typeface="宋体" panose="02010600030101010101" pitchFamily="2" charset="-122"/>
              </a:rPr>
              <a:t>中运动</a:t>
            </a:r>
            <a:r>
              <a:rPr kumimoji="0" lang="zh-CN" altLang="en-US">
                <a:solidFill>
                  <a:schemeClr val="hlink"/>
                </a:solidFill>
                <a:latin typeface="宋体" panose="02010600030101010101" pitchFamily="2" charset="-122"/>
              </a:rPr>
              <a:t>；</a:t>
            </a:r>
            <a:endParaRPr kumimoji="0" lang="zh-CN" altLang="en-US">
              <a:solidFill>
                <a:schemeClr val="hlink"/>
              </a:solidFill>
              <a:latin typeface="宋体" panose="02010600030101010101" pitchFamily="2" charset="-122"/>
            </a:endParaRPr>
          </a:p>
        </p:txBody>
      </p:sp>
      <p:sp>
        <p:nvSpPr>
          <p:cNvPr id="195594" name="Text Box 10"/>
          <p:cNvSpPr txBox="1">
            <a:spLocks noChangeArrowheads="1"/>
          </p:cNvSpPr>
          <p:nvPr/>
        </p:nvSpPr>
        <p:spPr bwMode="auto">
          <a:xfrm>
            <a:off x="1138238" y="4270375"/>
            <a:ext cx="70770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chemeClr val="hlink"/>
              </a:buClr>
              <a:buFont typeface="Wingdings" panose="05000000000000000000" pitchFamily="2" charset="2"/>
              <a:buChar char="Ø"/>
            </a:pPr>
            <a:r>
              <a:rPr kumimoji="0" lang="en-US" altLang="zh-CN" sz="2200">
                <a:solidFill>
                  <a:schemeClr val="hlink"/>
                </a:solidFill>
                <a:latin typeface="宋体" panose="02010600030101010101" pitchFamily="2" charset="-122"/>
              </a:rPr>
              <a:t> </a:t>
            </a:r>
            <a:r>
              <a:rPr kumimoji="0" lang="zh-CN" altLang="en-US" sz="2200">
                <a:solidFill>
                  <a:schemeClr val="hlink"/>
                </a:solidFill>
                <a:latin typeface="宋体" panose="02010600030101010101" pitchFamily="2" charset="-122"/>
              </a:rPr>
              <a:t>所有离子势场以及其它电子的平均场为</a:t>
            </a:r>
            <a:r>
              <a:rPr kumimoji="0" lang="zh-CN" altLang="en-US" sz="2200">
                <a:solidFill>
                  <a:srgbClr val="66FFFF"/>
                </a:solidFill>
                <a:latin typeface="宋体" panose="02010600030101010101" pitchFamily="2" charset="-122"/>
              </a:rPr>
              <a:t>周期性势场</a:t>
            </a:r>
            <a:r>
              <a:rPr kumimoji="0" lang="zh-CN" altLang="en-US" sz="2200">
                <a:solidFill>
                  <a:schemeClr val="hlink"/>
                </a:solidFill>
                <a:latin typeface="宋体" panose="02010600030101010101" pitchFamily="2" charset="-122"/>
              </a:rPr>
              <a:t>。</a:t>
            </a:r>
            <a:endParaRPr kumimoji="0" lang="zh-CN" altLang="en-US" sz="2200">
              <a:solidFill>
                <a:schemeClr val="hlink"/>
              </a:solidFill>
              <a:latin typeface="宋体" panose="02010600030101010101" pitchFamily="2" charset="-122"/>
            </a:endParaRPr>
          </a:p>
        </p:txBody>
      </p:sp>
      <p:sp>
        <p:nvSpPr>
          <p:cNvPr id="36874"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1929E6B5-FA6D-4BDD-A60B-A97129F78B6B}"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5589"/>
                                        </p:tgtEl>
                                        <p:attrNameLst>
                                          <p:attrName>style.visibility</p:attrName>
                                        </p:attrNameLst>
                                      </p:cBhvr>
                                      <p:to>
                                        <p:strVal val="visible"/>
                                      </p:to>
                                    </p:set>
                                    <p:animEffect transition="in" filter="blinds(horizontal)">
                                      <p:cBhvr>
                                        <p:cTn id="7" dur="500"/>
                                        <p:tgtEl>
                                          <p:spTgt spid="195589"/>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95590"/>
                                        </p:tgtEl>
                                        <p:attrNameLst>
                                          <p:attrName>style.visibility</p:attrName>
                                        </p:attrNameLst>
                                      </p:cBhvr>
                                      <p:to>
                                        <p:strVal val="visible"/>
                                      </p:to>
                                    </p:set>
                                    <p:animEffect transition="in" filter="blinds(horizontal)">
                                      <p:cBhvr>
                                        <p:cTn id="11" dur="500"/>
                                        <p:tgtEl>
                                          <p:spTgt spid="19559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95593"/>
                                        </p:tgtEl>
                                        <p:attrNameLst>
                                          <p:attrName>style.visibility</p:attrName>
                                        </p:attrNameLst>
                                      </p:cBhvr>
                                      <p:to>
                                        <p:strVal val="visible"/>
                                      </p:to>
                                    </p:set>
                                    <p:animEffect transition="in" filter="blinds(horizontal)">
                                      <p:cBhvr>
                                        <p:cTn id="16" dur="500"/>
                                        <p:tgtEl>
                                          <p:spTgt spid="19559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95594"/>
                                        </p:tgtEl>
                                        <p:attrNameLst>
                                          <p:attrName>style.visibility</p:attrName>
                                        </p:attrNameLst>
                                      </p:cBhvr>
                                      <p:to>
                                        <p:strVal val="visible"/>
                                      </p:to>
                                    </p:set>
                                    <p:animEffect transition="in" filter="blinds(horizontal)">
                                      <p:cBhvr>
                                        <p:cTn id="21" dur="500"/>
                                        <p:tgtEl>
                                          <p:spTgt spid="19559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5592"/>
                                        </p:tgtEl>
                                        <p:attrNameLst>
                                          <p:attrName>style.visibility</p:attrName>
                                        </p:attrNameLst>
                                      </p:cBhvr>
                                      <p:to>
                                        <p:strVal val="visible"/>
                                      </p:to>
                                    </p:set>
                                    <p:animEffect transition="in" filter="blinds(horizontal)">
                                      <p:cBhvr>
                                        <p:cTn id="26" dur="500"/>
                                        <p:tgtEl>
                                          <p:spTgt spid="195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9" grpId="0"/>
      <p:bldP spid="195590" grpId="0"/>
      <p:bldP spid="195592" grpId="0"/>
      <p:bldP spid="195593" grpId="0"/>
      <p:bldP spid="1955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468313" y="1528763"/>
            <a:ext cx="8297862" cy="3600450"/>
          </a:xfrm>
          <a:prstGeom prst="rect">
            <a:avLst/>
          </a:prstGeom>
          <a:solidFill>
            <a:srgbClr val="003399">
              <a:alpha val="32156"/>
            </a:srgbClr>
          </a:solidFill>
          <a:ln w="9525">
            <a:miter lim="800000"/>
          </a:ln>
          <a:scene3d>
            <a:camera prst="legacyObliqueTopRight"/>
            <a:lightRig rig="legacyFlat3" dir="r"/>
          </a:scene3d>
          <a:sp3d extrusionH="11100" prstMaterial="legacyPlastic">
            <a:bevelT w="13500" h="13500" prst="angle"/>
            <a:bevelB w="13500" h="13500" prst="angle"/>
            <a:extrusionClr>
              <a:srgbClr val="003399"/>
            </a:extrusionClr>
            <a:contourClr>
              <a:srgbClr val="003399"/>
            </a:contourClr>
          </a:sp3d>
        </p:spPr>
        <p:txBody>
          <a:bodyPr wrap="none" anchor="ctr">
            <a:flatTx/>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zh-CN">
              <a:solidFill>
                <a:srgbClr val="FF9900"/>
              </a:solidFill>
              <a:latin typeface="Arial" panose="020B0604020202020204" pitchFamily="34" charset="0"/>
              <a:ea typeface="仿宋_GB2312" panose="02010609030101010101" pitchFamily="49" charset="-122"/>
            </a:endParaRPr>
          </a:p>
        </p:txBody>
      </p:sp>
      <p:sp>
        <p:nvSpPr>
          <p:cNvPr id="215043" name="Freeform 3"/>
          <p:cNvSpPr/>
          <p:nvPr/>
        </p:nvSpPr>
        <p:spPr bwMode="auto">
          <a:xfrm>
            <a:off x="3956050" y="2849563"/>
            <a:ext cx="1047750" cy="1512887"/>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2857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44" name="Line 4"/>
          <p:cNvSpPr>
            <a:spLocks noChangeShapeType="1"/>
          </p:cNvSpPr>
          <p:nvPr/>
        </p:nvSpPr>
        <p:spPr bwMode="auto">
          <a:xfrm>
            <a:off x="2482850" y="2633663"/>
            <a:ext cx="3816350" cy="0"/>
          </a:xfrm>
          <a:prstGeom prst="line">
            <a:avLst/>
          </a:prstGeom>
          <a:noFill/>
          <a:ln w="9525">
            <a:solidFill>
              <a:srgbClr val="CCCCFF">
                <a:alpha val="69019"/>
              </a:srgbClr>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5045" name="Line 5"/>
          <p:cNvSpPr>
            <a:spLocks noChangeShapeType="1"/>
          </p:cNvSpPr>
          <p:nvPr/>
        </p:nvSpPr>
        <p:spPr bwMode="auto">
          <a:xfrm flipV="1">
            <a:off x="3806825" y="1914525"/>
            <a:ext cx="0" cy="2663825"/>
          </a:xfrm>
          <a:prstGeom prst="line">
            <a:avLst/>
          </a:prstGeom>
          <a:noFill/>
          <a:ln w="9525">
            <a:solidFill>
              <a:srgbClr val="CCCCFF">
                <a:alpha val="69019"/>
              </a:srgbClr>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5046" name="Freeform 6"/>
          <p:cNvSpPr/>
          <p:nvPr/>
        </p:nvSpPr>
        <p:spPr bwMode="auto">
          <a:xfrm flipH="1">
            <a:off x="2627313" y="2849563"/>
            <a:ext cx="1049337" cy="1512887"/>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2857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47" name="Freeform 7"/>
          <p:cNvSpPr/>
          <p:nvPr/>
        </p:nvSpPr>
        <p:spPr bwMode="auto">
          <a:xfrm>
            <a:off x="5249863" y="2921000"/>
            <a:ext cx="1049337" cy="1512888"/>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48" name="Freeform 8"/>
          <p:cNvSpPr/>
          <p:nvPr/>
        </p:nvSpPr>
        <p:spPr bwMode="auto">
          <a:xfrm flipH="1">
            <a:off x="2586038" y="2921000"/>
            <a:ext cx="1049337" cy="1512888"/>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49" name="Freeform 9"/>
          <p:cNvSpPr/>
          <p:nvPr/>
        </p:nvSpPr>
        <p:spPr bwMode="auto">
          <a:xfrm>
            <a:off x="4003675" y="3570288"/>
            <a:ext cx="928688" cy="793750"/>
          </a:xfrm>
          <a:custGeom>
            <a:avLst/>
            <a:gdLst>
              <a:gd name="T0" fmla="*/ 0 w 1135"/>
              <a:gd name="T1" fmla="*/ 2147483646 h 1680"/>
              <a:gd name="T2" fmla="*/ 2147483646 w 1135"/>
              <a:gd name="T3" fmla="*/ 0 h 1680"/>
              <a:gd name="T4" fmla="*/ 2147483646 w 1135"/>
              <a:gd name="T5" fmla="*/ 2147483646 h 1680"/>
              <a:gd name="T6" fmla="*/ 0 60000 65536"/>
              <a:gd name="T7" fmla="*/ 0 60000 65536"/>
              <a:gd name="T8" fmla="*/ 0 60000 65536"/>
              <a:gd name="T9" fmla="*/ 0 w 1135"/>
              <a:gd name="T10" fmla="*/ 0 h 1680"/>
              <a:gd name="T11" fmla="*/ 1135 w 1135"/>
              <a:gd name="T12" fmla="*/ 1680 h 1680"/>
            </a:gdLst>
            <a:ahLst/>
            <a:cxnLst>
              <a:cxn ang="T6">
                <a:pos x="T0" y="T1"/>
              </a:cxn>
              <a:cxn ang="T7">
                <a:pos x="T2" y="T3"/>
              </a:cxn>
              <a:cxn ang="T8">
                <a:pos x="T4" y="T5"/>
              </a:cxn>
            </a:cxnLst>
            <a:rect l="T9" t="T10" r="T11" b="T12"/>
            <a:pathLst>
              <a:path w="1135" h="1680">
                <a:moveTo>
                  <a:pt x="0" y="1680"/>
                </a:moveTo>
                <a:cubicBezTo>
                  <a:pt x="22" y="1359"/>
                  <a:pt x="303" y="0"/>
                  <a:pt x="568" y="0"/>
                </a:cubicBezTo>
                <a:cubicBezTo>
                  <a:pt x="835" y="0"/>
                  <a:pt x="1096" y="1307"/>
                  <a:pt x="1135" y="168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0" name="Line 10"/>
          <p:cNvSpPr>
            <a:spLocks noChangeShapeType="1"/>
          </p:cNvSpPr>
          <p:nvPr/>
        </p:nvSpPr>
        <p:spPr bwMode="auto">
          <a:xfrm flipV="1">
            <a:off x="5099050" y="1914525"/>
            <a:ext cx="0" cy="2663825"/>
          </a:xfrm>
          <a:prstGeom prst="line">
            <a:avLst/>
          </a:prstGeom>
          <a:noFill/>
          <a:ln w="9525">
            <a:solidFill>
              <a:srgbClr val="CCCCFF">
                <a:alpha val="69019"/>
              </a:srgbClr>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5051" name="Freeform 11"/>
          <p:cNvSpPr/>
          <p:nvPr/>
        </p:nvSpPr>
        <p:spPr bwMode="auto">
          <a:xfrm flipH="1">
            <a:off x="3938588" y="2849563"/>
            <a:ext cx="1049337" cy="1512887"/>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2857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2" name="Freeform 12"/>
          <p:cNvSpPr/>
          <p:nvPr/>
        </p:nvSpPr>
        <p:spPr bwMode="auto">
          <a:xfrm>
            <a:off x="5219700" y="2849563"/>
            <a:ext cx="1049338" cy="1512887"/>
          </a:xfrm>
          <a:custGeom>
            <a:avLst/>
            <a:gdLst>
              <a:gd name="T0" fmla="*/ 0 w 1334"/>
              <a:gd name="T1" fmla="*/ 2147483646 h 1927"/>
              <a:gd name="T2" fmla="*/ 2147483646 w 1334"/>
              <a:gd name="T3" fmla="*/ 0 h 1927"/>
              <a:gd name="T4" fmla="*/ 0 60000 65536"/>
              <a:gd name="T5" fmla="*/ 0 60000 65536"/>
              <a:gd name="T6" fmla="*/ 0 w 1334"/>
              <a:gd name="T7" fmla="*/ 0 h 1927"/>
              <a:gd name="T8" fmla="*/ 1334 w 1334"/>
              <a:gd name="T9" fmla="*/ 1927 h 1927"/>
            </a:gdLst>
            <a:ahLst/>
            <a:cxnLst>
              <a:cxn ang="T4">
                <a:pos x="T0" y="T1"/>
              </a:cxn>
              <a:cxn ang="T5">
                <a:pos x="T2" y="T3"/>
              </a:cxn>
            </a:cxnLst>
            <a:rect l="T6" t="T7" r="T8" b="T9"/>
            <a:pathLst>
              <a:path w="1334" h="1927">
                <a:moveTo>
                  <a:pt x="0" y="1927"/>
                </a:moveTo>
                <a:cubicBezTo>
                  <a:pt x="144" y="958"/>
                  <a:pt x="504" y="101"/>
                  <a:pt x="1334" y="0"/>
                </a:cubicBezTo>
              </a:path>
            </a:pathLst>
          </a:custGeom>
          <a:noFill/>
          <a:ln w="28575">
            <a:solidFill>
              <a:schemeClr val="accent1"/>
            </a:solidFill>
            <a:prstDash val="dash"/>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3" name="Freeform 13"/>
          <p:cNvSpPr/>
          <p:nvPr/>
        </p:nvSpPr>
        <p:spPr bwMode="auto">
          <a:xfrm>
            <a:off x="2708275" y="3568700"/>
            <a:ext cx="928688" cy="793750"/>
          </a:xfrm>
          <a:custGeom>
            <a:avLst/>
            <a:gdLst>
              <a:gd name="T0" fmla="*/ 0 w 1135"/>
              <a:gd name="T1" fmla="*/ 2147483646 h 1680"/>
              <a:gd name="T2" fmla="*/ 2147483646 w 1135"/>
              <a:gd name="T3" fmla="*/ 0 h 1680"/>
              <a:gd name="T4" fmla="*/ 2147483646 w 1135"/>
              <a:gd name="T5" fmla="*/ 2147483646 h 1680"/>
              <a:gd name="T6" fmla="*/ 0 60000 65536"/>
              <a:gd name="T7" fmla="*/ 0 60000 65536"/>
              <a:gd name="T8" fmla="*/ 0 60000 65536"/>
              <a:gd name="T9" fmla="*/ 0 w 1135"/>
              <a:gd name="T10" fmla="*/ 0 h 1680"/>
              <a:gd name="T11" fmla="*/ 1135 w 1135"/>
              <a:gd name="T12" fmla="*/ 1680 h 1680"/>
            </a:gdLst>
            <a:ahLst/>
            <a:cxnLst>
              <a:cxn ang="T6">
                <a:pos x="T0" y="T1"/>
              </a:cxn>
              <a:cxn ang="T7">
                <a:pos x="T2" y="T3"/>
              </a:cxn>
              <a:cxn ang="T8">
                <a:pos x="T4" y="T5"/>
              </a:cxn>
            </a:cxnLst>
            <a:rect l="T9" t="T10" r="T11" b="T12"/>
            <a:pathLst>
              <a:path w="1135" h="1680">
                <a:moveTo>
                  <a:pt x="0" y="1680"/>
                </a:moveTo>
                <a:cubicBezTo>
                  <a:pt x="22" y="1359"/>
                  <a:pt x="303" y="0"/>
                  <a:pt x="568" y="0"/>
                </a:cubicBezTo>
                <a:cubicBezTo>
                  <a:pt x="835" y="0"/>
                  <a:pt x="1096" y="1307"/>
                  <a:pt x="1135" y="168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4" name="Freeform 14"/>
          <p:cNvSpPr/>
          <p:nvPr/>
        </p:nvSpPr>
        <p:spPr bwMode="auto">
          <a:xfrm>
            <a:off x="5292725" y="3576638"/>
            <a:ext cx="928688" cy="793750"/>
          </a:xfrm>
          <a:custGeom>
            <a:avLst/>
            <a:gdLst>
              <a:gd name="T0" fmla="*/ 0 w 1135"/>
              <a:gd name="T1" fmla="*/ 2147483646 h 1680"/>
              <a:gd name="T2" fmla="*/ 2147483646 w 1135"/>
              <a:gd name="T3" fmla="*/ 0 h 1680"/>
              <a:gd name="T4" fmla="*/ 2147483646 w 1135"/>
              <a:gd name="T5" fmla="*/ 2147483646 h 1680"/>
              <a:gd name="T6" fmla="*/ 0 60000 65536"/>
              <a:gd name="T7" fmla="*/ 0 60000 65536"/>
              <a:gd name="T8" fmla="*/ 0 60000 65536"/>
              <a:gd name="T9" fmla="*/ 0 w 1135"/>
              <a:gd name="T10" fmla="*/ 0 h 1680"/>
              <a:gd name="T11" fmla="*/ 1135 w 1135"/>
              <a:gd name="T12" fmla="*/ 1680 h 1680"/>
            </a:gdLst>
            <a:ahLst/>
            <a:cxnLst>
              <a:cxn ang="T6">
                <a:pos x="T0" y="T1"/>
              </a:cxn>
              <a:cxn ang="T7">
                <a:pos x="T2" y="T3"/>
              </a:cxn>
              <a:cxn ang="T8">
                <a:pos x="T4" y="T5"/>
              </a:cxn>
            </a:cxnLst>
            <a:rect l="T9" t="T10" r="T11" b="T12"/>
            <a:pathLst>
              <a:path w="1135" h="1680">
                <a:moveTo>
                  <a:pt x="0" y="1680"/>
                </a:moveTo>
                <a:cubicBezTo>
                  <a:pt x="22" y="1359"/>
                  <a:pt x="303" y="0"/>
                  <a:pt x="568" y="0"/>
                </a:cubicBezTo>
                <a:cubicBezTo>
                  <a:pt x="835" y="0"/>
                  <a:pt x="1096" y="1307"/>
                  <a:pt x="1135" y="168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5" name="Freeform 15"/>
          <p:cNvSpPr/>
          <p:nvPr/>
        </p:nvSpPr>
        <p:spPr bwMode="auto">
          <a:xfrm>
            <a:off x="6588125" y="3568700"/>
            <a:ext cx="928688" cy="793750"/>
          </a:xfrm>
          <a:custGeom>
            <a:avLst/>
            <a:gdLst>
              <a:gd name="T0" fmla="*/ 0 w 1135"/>
              <a:gd name="T1" fmla="*/ 2147483646 h 1680"/>
              <a:gd name="T2" fmla="*/ 2147483646 w 1135"/>
              <a:gd name="T3" fmla="*/ 0 h 1680"/>
              <a:gd name="T4" fmla="*/ 2147483646 w 1135"/>
              <a:gd name="T5" fmla="*/ 2147483646 h 1680"/>
              <a:gd name="T6" fmla="*/ 0 60000 65536"/>
              <a:gd name="T7" fmla="*/ 0 60000 65536"/>
              <a:gd name="T8" fmla="*/ 0 60000 65536"/>
              <a:gd name="T9" fmla="*/ 0 w 1135"/>
              <a:gd name="T10" fmla="*/ 0 h 1680"/>
              <a:gd name="T11" fmla="*/ 1135 w 1135"/>
              <a:gd name="T12" fmla="*/ 1680 h 1680"/>
            </a:gdLst>
            <a:ahLst/>
            <a:cxnLst>
              <a:cxn ang="T6">
                <a:pos x="T0" y="T1"/>
              </a:cxn>
              <a:cxn ang="T7">
                <a:pos x="T2" y="T3"/>
              </a:cxn>
              <a:cxn ang="T8">
                <a:pos x="T4" y="T5"/>
              </a:cxn>
            </a:cxnLst>
            <a:rect l="T9" t="T10" r="T11" b="T12"/>
            <a:pathLst>
              <a:path w="1135" h="1680">
                <a:moveTo>
                  <a:pt x="0" y="1680"/>
                </a:moveTo>
                <a:cubicBezTo>
                  <a:pt x="22" y="1359"/>
                  <a:pt x="303" y="0"/>
                  <a:pt x="568" y="0"/>
                </a:cubicBezTo>
                <a:cubicBezTo>
                  <a:pt x="835" y="0"/>
                  <a:pt x="1096" y="1307"/>
                  <a:pt x="1135" y="168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6" name="Freeform 16"/>
          <p:cNvSpPr/>
          <p:nvPr/>
        </p:nvSpPr>
        <p:spPr bwMode="auto">
          <a:xfrm>
            <a:off x="7885113" y="3568700"/>
            <a:ext cx="465137" cy="793750"/>
          </a:xfrm>
          <a:custGeom>
            <a:avLst/>
            <a:gdLst>
              <a:gd name="T0" fmla="*/ 0 w 293"/>
              <a:gd name="T1" fmla="*/ 2147483646 h 500"/>
              <a:gd name="T2" fmla="*/ 2147483646 w 293"/>
              <a:gd name="T3" fmla="*/ 0 h 500"/>
              <a:gd name="T4" fmla="*/ 0 60000 65536"/>
              <a:gd name="T5" fmla="*/ 0 60000 65536"/>
              <a:gd name="T6" fmla="*/ 0 w 293"/>
              <a:gd name="T7" fmla="*/ 0 h 500"/>
              <a:gd name="T8" fmla="*/ 293 w 293"/>
              <a:gd name="T9" fmla="*/ 500 h 500"/>
            </a:gdLst>
            <a:ahLst/>
            <a:cxnLst>
              <a:cxn ang="T4">
                <a:pos x="T0" y="T1"/>
              </a:cxn>
              <a:cxn ang="T5">
                <a:pos x="T2" y="T3"/>
              </a:cxn>
            </a:cxnLst>
            <a:rect l="T6" t="T7" r="T8" b="T9"/>
            <a:pathLst>
              <a:path w="293" h="500">
                <a:moveTo>
                  <a:pt x="0" y="500"/>
                </a:moveTo>
                <a:cubicBezTo>
                  <a:pt x="11" y="404"/>
                  <a:pt x="156" y="0"/>
                  <a:pt x="293" y="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7" name="Freeform 17"/>
          <p:cNvSpPr/>
          <p:nvPr/>
        </p:nvSpPr>
        <p:spPr bwMode="auto">
          <a:xfrm>
            <a:off x="1411288" y="3568700"/>
            <a:ext cx="928687" cy="793750"/>
          </a:xfrm>
          <a:custGeom>
            <a:avLst/>
            <a:gdLst>
              <a:gd name="T0" fmla="*/ 0 w 1135"/>
              <a:gd name="T1" fmla="*/ 2147483646 h 1680"/>
              <a:gd name="T2" fmla="*/ 2147483646 w 1135"/>
              <a:gd name="T3" fmla="*/ 0 h 1680"/>
              <a:gd name="T4" fmla="*/ 2147483646 w 1135"/>
              <a:gd name="T5" fmla="*/ 2147483646 h 1680"/>
              <a:gd name="T6" fmla="*/ 0 60000 65536"/>
              <a:gd name="T7" fmla="*/ 0 60000 65536"/>
              <a:gd name="T8" fmla="*/ 0 60000 65536"/>
              <a:gd name="T9" fmla="*/ 0 w 1135"/>
              <a:gd name="T10" fmla="*/ 0 h 1680"/>
              <a:gd name="T11" fmla="*/ 1135 w 1135"/>
              <a:gd name="T12" fmla="*/ 1680 h 1680"/>
            </a:gdLst>
            <a:ahLst/>
            <a:cxnLst>
              <a:cxn ang="T6">
                <a:pos x="T0" y="T1"/>
              </a:cxn>
              <a:cxn ang="T7">
                <a:pos x="T2" y="T3"/>
              </a:cxn>
              <a:cxn ang="T8">
                <a:pos x="T4" y="T5"/>
              </a:cxn>
            </a:cxnLst>
            <a:rect l="T9" t="T10" r="T11" b="T12"/>
            <a:pathLst>
              <a:path w="1135" h="1680">
                <a:moveTo>
                  <a:pt x="0" y="1680"/>
                </a:moveTo>
                <a:cubicBezTo>
                  <a:pt x="22" y="1359"/>
                  <a:pt x="303" y="0"/>
                  <a:pt x="568" y="0"/>
                </a:cubicBezTo>
                <a:cubicBezTo>
                  <a:pt x="835" y="0"/>
                  <a:pt x="1096" y="1307"/>
                  <a:pt x="1135" y="168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58" name="Oval 18"/>
          <p:cNvSpPr>
            <a:spLocks noChangeArrowheads="1"/>
          </p:cNvSpPr>
          <p:nvPr/>
        </p:nvSpPr>
        <p:spPr bwMode="auto">
          <a:xfrm>
            <a:off x="5021263"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59" name="Oval 19"/>
          <p:cNvSpPr>
            <a:spLocks noChangeArrowheads="1"/>
          </p:cNvSpPr>
          <p:nvPr/>
        </p:nvSpPr>
        <p:spPr bwMode="auto">
          <a:xfrm>
            <a:off x="6342063"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60" name="Oval 20"/>
          <p:cNvSpPr>
            <a:spLocks noChangeArrowheads="1"/>
          </p:cNvSpPr>
          <p:nvPr/>
        </p:nvSpPr>
        <p:spPr bwMode="auto">
          <a:xfrm>
            <a:off x="7640638"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61" name="Oval 21"/>
          <p:cNvSpPr>
            <a:spLocks noChangeArrowheads="1"/>
          </p:cNvSpPr>
          <p:nvPr/>
        </p:nvSpPr>
        <p:spPr bwMode="auto">
          <a:xfrm>
            <a:off x="3729038"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62" name="Oval 22"/>
          <p:cNvSpPr>
            <a:spLocks noChangeArrowheads="1"/>
          </p:cNvSpPr>
          <p:nvPr/>
        </p:nvSpPr>
        <p:spPr bwMode="auto">
          <a:xfrm>
            <a:off x="2443163"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63" name="Text Box 23"/>
          <p:cNvSpPr txBox="1">
            <a:spLocks noChangeArrowheads="1"/>
          </p:cNvSpPr>
          <p:nvPr/>
        </p:nvSpPr>
        <p:spPr bwMode="auto">
          <a:xfrm>
            <a:off x="2411413" y="4675188"/>
            <a:ext cx="40179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a:solidFill>
                  <a:srgbClr val="FF9900"/>
                </a:solidFill>
                <a:ea typeface="楷体_GB2312" pitchFamily="49" charset="-122"/>
              </a:rPr>
              <a:t>一维晶体点阵形成的势能函数曲线</a:t>
            </a:r>
            <a:endParaRPr lang="zh-CN" altLang="en-US" sz="2000">
              <a:solidFill>
                <a:srgbClr val="FF9900"/>
              </a:solidFill>
              <a:ea typeface="楷体_GB2312" pitchFamily="49" charset="-122"/>
            </a:endParaRPr>
          </a:p>
        </p:txBody>
      </p:sp>
      <p:sp>
        <p:nvSpPr>
          <p:cNvPr id="215064" name="Freeform 24"/>
          <p:cNvSpPr/>
          <p:nvPr/>
        </p:nvSpPr>
        <p:spPr bwMode="auto">
          <a:xfrm>
            <a:off x="487363" y="3568700"/>
            <a:ext cx="463550" cy="793750"/>
          </a:xfrm>
          <a:custGeom>
            <a:avLst/>
            <a:gdLst>
              <a:gd name="T0" fmla="*/ 0 w 292"/>
              <a:gd name="T1" fmla="*/ 0 h 500"/>
              <a:gd name="T2" fmla="*/ 2147483646 w 292"/>
              <a:gd name="T3" fmla="*/ 2147483646 h 500"/>
              <a:gd name="T4" fmla="*/ 0 60000 65536"/>
              <a:gd name="T5" fmla="*/ 0 60000 65536"/>
              <a:gd name="T6" fmla="*/ 0 w 292"/>
              <a:gd name="T7" fmla="*/ 0 h 500"/>
              <a:gd name="T8" fmla="*/ 292 w 292"/>
              <a:gd name="T9" fmla="*/ 500 h 500"/>
            </a:gdLst>
            <a:ahLst/>
            <a:cxnLst>
              <a:cxn ang="T4">
                <a:pos x="T0" y="T1"/>
              </a:cxn>
              <a:cxn ang="T5">
                <a:pos x="T2" y="T3"/>
              </a:cxn>
            </a:cxnLst>
            <a:rect l="T6" t="T7" r="T8" b="T9"/>
            <a:pathLst>
              <a:path w="292" h="500">
                <a:moveTo>
                  <a:pt x="0" y="0"/>
                </a:moveTo>
                <a:cubicBezTo>
                  <a:pt x="137" y="0"/>
                  <a:pt x="272" y="389"/>
                  <a:pt x="292" y="500"/>
                </a:cubicBezTo>
              </a:path>
            </a:pathLst>
          </a:custGeom>
          <a:noFill/>
          <a:ln w="19050">
            <a:solidFill>
              <a:schemeClr val="accent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065" name="Oval 25"/>
          <p:cNvSpPr>
            <a:spLocks noChangeArrowheads="1"/>
          </p:cNvSpPr>
          <p:nvPr/>
        </p:nvSpPr>
        <p:spPr bwMode="auto">
          <a:xfrm>
            <a:off x="1125538" y="2560638"/>
            <a:ext cx="144462" cy="144462"/>
          </a:xfrm>
          <a:prstGeom prst="ellipse">
            <a:avLst/>
          </a:prstGeom>
          <a:gradFill rotWithShape="1">
            <a:gsLst>
              <a:gs pos="0">
                <a:schemeClr val="bg1"/>
              </a:gs>
              <a:gs pos="100000">
                <a:schemeClr val="bg1">
                  <a:gamma/>
                  <a:shade val="46275"/>
                  <a:invGamma/>
                </a:schemeClr>
              </a:gs>
            </a:gsLst>
            <a:path path="shape">
              <a:fillToRect l="50000" t="50000" r="50000" b="50000"/>
            </a:path>
          </a:gradFill>
          <a:ln w="9525">
            <a:solidFill>
              <a:schemeClr val="tx1"/>
            </a:solidFill>
            <a:round/>
          </a:ln>
          <a:effectLst/>
        </p:spPr>
        <p:txBody>
          <a:bodyPr wrap="none" anchor="ctr"/>
          <a:lstStyle/>
          <a:p>
            <a:pPr algn="ctr" eaLnBrk="1" hangingPunct="1">
              <a:defRPr/>
            </a:pPr>
            <a:endParaRPr lang="zh-CN" altLang="en-US">
              <a:solidFill>
                <a:schemeClr val="bg1"/>
              </a:solidFill>
            </a:endParaRPr>
          </a:p>
        </p:txBody>
      </p:sp>
      <p:sp>
        <p:nvSpPr>
          <p:cNvPr id="215066" name="Text Box 26"/>
          <p:cNvSpPr txBox="1">
            <a:spLocks noChangeArrowheads="1"/>
          </p:cNvSpPr>
          <p:nvPr/>
        </p:nvSpPr>
        <p:spPr bwMode="auto">
          <a:xfrm>
            <a:off x="3922713" y="1673225"/>
            <a:ext cx="420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i="1">
                <a:solidFill>
                  <a:schemeClr val="bg1"/>
                </a:solidFill>
              </a:rPr>
              <a:t>E</a:t>
            </a:r>
            <a:r>
              <a:rPr lang="en-US" altLang="zh-CN" sz="1800" baseline="-22000">
                <a:solidFill>
                  <a:schemeClr val="bg1"/>
                </a:solidFill>
              </a:rPr>
              <a:t>P</a:t>
            </a:r>
            <a:endParaRPr lang="en-US" altLang="zh-CN" sz="1800" baseline="-22000">
              <a:solidFill>
                <a:schemeClr val="bg1"/>
              </a:solidFill>
            </a:endParaRPr>
          </a:p>
        </p:txBody>
      </p:sp>
      <p:sp>
        <p:nvSpPr>
          <p:cNvPr id="215067" name="Text Box 27"/>
          <p:cNvSpPr txBox="1">
            <a:spLocks noChangeArrowheads="1"/>
          </p:cNvSpPr>
          <p:nvPr/>
        </p:nvSpPr>
        <p:spPr bwMode="auto">
          <a:xfrm>
            <a:off x="5867400" y="2224088"/>
            <a:ext cx="273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i="1">
                <a:solidFill>
                  <a:schemeClr val="bg1"/>
                </a:solidFill>
              </a:rPr>
              <a:t>r</a:t>
            </a:r>
            <a:endParaRPr lang="en-US" altLang="zh-CN" sz="1800" i="1">
              <a:solidFill>
                <a:schemeClr val="bg1"/>
              </a:solidFill>
            </a:endParaRPr>
          </a:p>
        </p:txBody>
      </p:sp>
      <p:sp>
        <p:nvSpPr>
          <p:cNvPr id="215068" name="Text Box 28"/>
          <p:cNvSpPr txBox="1">
            <a:spLocks noChangeArrowheads="1"/>
          </p:cNvSpPr>
          <p:nvPr/>
        </p:nvSpPr>
        <p:spPr bwMode="auto">
          <a:xfrm>
            <a:off x="5080000" y="2346325"/>
            <a:ext cx="284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215069" name="Text Box 29"/>
          <p:cNvSpPr txBox="1">
            <a:spLocks noChangeArrowheads="1"/>
          </p:cNvSpPr>
          <p:nvPr/>
        </p:nvSpPr>
        <p:spPr bwMode="auto">
          <a:xfrm>
            <a:off x="2482850" y="2346325"/>
            <a:ext cx="2841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215070" name="Text Box 30"/>
          <p:cNvSpPr txBox="1">
            <a:spLocks noChangeArrowheads="1"/>
          </p:cNvSpPr>
          <p:nvPr/>
        </p:nvSpPr>
        <p:spPr bwMode="auto">
          <a:xfrm>
            <a:off x="6443663" y="2346325"/>
            <a:ext cx="284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215071" name="Text Box 31"/>
          <p:cNvSpPr txBox="1">
            <a:spLocks noChangeArrowheads="1"/>
          </p:cNvSpPr>
          <p:nvPr/>
        </p:nvSpPr>
        <p:spPr bwMode="auto">
          <a:xfrm>
            <a:off x="7672388" y="2346325"/>
            <a:ext cx="284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215072" name="Text Box 32"/>
          <p:cNvSpPr txBox="1">
            <a:spLocks noChangeArrowheads="1"/>
          </p:cNvSpPr>
          <p:nvPr/>
        </p:nvSpPr>
        <p:spPr bwMode="auto">
          <a:xfrm>
            <a:off x="1192213" y="2346325"/>
            <a:ext cx="284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6177" name="Text Box 33"/>
          <p:cNvSpPr txBox="1">
            <a:spLocks noChangeArrowheads="1"/>
          </p:cNvSpPr>
          <p:nvPr/>
        </p:nvSpPr>
        <p:spPr bwMode="auto">
          <a:xfrm>
            <a:off x="357188" y="357188"/>
            <a:ext cx="5072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FFFF00"/>
                </a:solidFill>
              </a:rPr>
              <a:t>二、周期性势场    电子的共有化</a:t>
            </a:r>
            <a:endParaRPr lang="zh-CN" altLang="en-US">
              <a:solidFill>
                <a:srgbClr val="FFFF00"/>
              </a:solidFill>
            </a:endParaRPr>
          </a:p>
        </p:txBody>
      </p:sp>
      <p:sp>
        <p:nvSpPr>
          <p:cNvPr id="215074" name="Line 34"/>
          <p:cNvSpPr>
            <a:spLocks noChangeShapeType="1"/>
          </p:cNvSpPr>
          <p:nvPr/>
        </p:nvSpPr>
        <p:spPr bwMode="auto">
          <a:xfrm>
            <a:off x="539750" y="2632075"/>
            <a:ext cx="7848600" cy="0"/>
          </a:xfrm>
          <a:prstGeom prst="line">
            <a:avLst/>
          </a:prstGeom>
          <a:noFill/>
          <a:ln w="9525">
            <a:solidFill>
              <a:srgbClr val="CCCCFF">
                <a:alpha val="69019"/>
              </a:srgbClr>
            </a:solidFill>
            <a:rou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15075" name="Text Box 35"/>
          <p:cNvSpPr txBox="1">
            <a:spLocks noChangeArrowheads="1"/>
          </p:cNvSpPr>
          <p:nvPr/>
        </p:nvSpPr>
        <p:spPr bwMode="auto">
          <a:xfrm>
            <a:off x="8315325" y="2152650"/>
            <a:ext cx="273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i="1">
                <a:solidFill>
                  <a:schemeClr val="bg1"/>
                </a:solidFill>
              </a:rPr>
              <a:t>r</a:t>
            </a:r>
            <a:endParaRPr lang="en-US" altLang="zh-CN" sz="1800" i="1">
              <a:solidFill>
                <a:schemeClr val="bg1"/>
              </a:solidFill>
            </a:endParaRPr>
          </a:p>
        </p:txBody>
      </p:sp>
      <p:sp>
        <p:nvSpPr>
          <p:cNvPr id="215076" name="Text Box 36"/>
          <p:cNvSpPr txBox="1">
            <a:spLocks noChangeArrowheads="1"/>
          </p:cNvSpPr>
          <p:nvPr/>
        </p:nvSpPr>
        <p:spPr bwMode="auto">
          <a:xfrm>
            <a:off x="428625" y="908050"/>
            <a:ext cx="55721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a:solidFill>
                  <a:schemeClr val="bg1"/>
                </a:solidFill>
                <a:latin typeface="宋体" panose="02010600030101010101" pitchFamily="2" charset="-122"/>
                <a:ea typeface="仿宋_GB2312" panose="02010609030101010101" pitchFamily="49" charset="-122"/>
              </a:rPr>
              <a:t>以钠为例，价电子在 </a:t>
            </a:r>
            <a:r>
              <a:rPr lang="en-US" altLang="zh-CN" sz="2200">
                <a:solidFill>
                  <a:srgbClr val="00FFFF"/>
                </a:solidFill>
                <a:ea typeface="仿宋_GB2312" panose="02010609030101010101" pitchFamily="49" charset="-122"/>
              </a:rPr>
              <a:t>Na</a:t>
            </a:r>
            <a:r>
              <a:rPr lang="en-US" altLang="zh-CN" sz="2200" baseline="30000">
                <a:solidFill>
                  <a:srgbClr val="00FFFF"/>
                </a:solidFill>
                <a:ea typeface="仿宋_GB2312" panose="02010609030101010101" pitchFamily="49" charset="-122"/>
              </a:rPr>
              <a:t>+</a:t>
            </a:r>
            <a:r>
              <a:rPr lang="en-US" altLang="zh-CN" sz="2200" baseline="30000">
                <a:solidFill>
                  <a:srgbClr val="00FFFF"/>
                </a:solidFill>
                <a:latin typeface="宋体" panose="02010600030101010101" pitchFamily="2" charset="-122"/>
                <a:ea typeface="仿宋_GB2312" panose="02010609030101010101" pitchFamily="49" charset="-122"/>
              </a:rPr>
              <a:t> </a:t>
            </a:r>
            <a:r>
              <a:rPr lang="zh-CN" altLang="en-US" sz="2200">
                <a:solidFill>
                  <a:schemeClr val="bg1"/>
                </a:solidFill>
                <a:latin typeface="宋体" panose="02010600030101010101" pitchFamily="2" charset="-122"/>
                <a:ea typeface="仿宋_GB2312" panose="02010609030101010101" pitchFamily="49" charset="-122"/>
              </a:rPr>
              <a:t>电场中的势能</a:t>
            </a:r>
            <a:endParaRPr lang="en-US" altLang="zh-CN" sz="2200">
              <a:solidFill>
                <a:schemeClr val="bg1"/>
              </a:solidFill>
              <a:latin typeface="宋体" panose="02010600030101010101" pitchFamily="2" charset="-122"/>
              <a:ea typeface="仿宋_GB2312" panose="02010609030101010101" pitchFamily="49" charset="-122"/>
            </a:endParaRPr>
          </a:p>
        </p:txBody>
      </p:sp>
      <p:sp>
        <p:nvSpPr>
          <p:cNvPr id="215077" name="Line 37"/>
          <p:cNvSpPr>
            <a:spLocks noChangeShapeType="1"/>
          </p:cNvSpPr>
          <p:nvPr/>
        </p:nvSpPr>
        <p:spPr bwMode="auto">
          <a:xfrm>
            <a:off x="611188" y="4094163"/>
            <a:ext cx="7777162" cy="0"/>
          </a:xfrm>
          <a:prstGeom prst="line">
            <a:avLst/>
          </a:prstGeom>
          <a:noFill/>
          <a:ln w="9525">
            <a:solidFill>
              <a:srgbClr val="FF9966">
                <a:alpha val="96077"/>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78" name="Text Box 38"/>
          <p:cNvSpPr txBox="1">
            <a:spLocks noChangeArrowheads="1"/>
          </p:cNvSpPr>
          <p:nvPr/>
        </p:nvSpPr>
        <p:spPr bwMode="auto">
          <a:xfrm>
            <a:off x="428625" y="5610225"/>
            <a:ext cx="8275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rgbClr val="FF9900"/>
              </a:buClr>
              <a:buSzPct val="85000"/>
              <a:buFont typeface="Wingdings" panose="05000000000000000000" pitchFamily="2" charset="2"/>
              <a:buChar char="l"/>
            </a:pPr>
            <a:r>
              <a:rPr lang="en-US" altLang="zh-CN">
                <a:solidFill>
                  <a:schemeClr val="bg1"/>
                </a:solidFill>
                <a:latin typeface="宋体" panose="02010600030101010101" pitchFamily="2" charset="-122"/>
                <a:ea typeface="仿宋_GB2312" panose="02010609030101010101" pitchFamily="49" charset="-122"/>
              </a:rPr>
              <a:t> </a:t>
            </a:r>
            <a:r>
              <a:rPr lang="zh-CN" altLang="en-US">
                <a:solidFill>
                  <a:schemeClr val="bg1"/>
                </a:solidFill>
                <a:latin typeface="宋体" panose="02010600030101010101" pitchFamily="2" charset="-122"/>
                <a:ea typeface="仿宋_GB2312" panose="02010609030101010101" pitchFamily="49" charset="-122"/>
              </a:rPr>
              <a:t>量子</a:t>
            </a:r>
            <a:r>
              <a:rPr lang="en-US" altLang="zh-CN">
                <a:solidFill>
                  <a:schemeClr val="bg1"/>
                </a:solidFill>
                <a:latin typeface="宋体" panose="02010600030101010101" pitchFamily="2" charset="-122"/>
                <a:ea typeface="仿宋_GB2312" panose="02010609030101010101" pitchFamily="49" charset="-122"/>
              </a:rPr>
              <a:t>:  </a:t>
            </a:r>
            <a:r>
              <a:rPr lang="zh-CN" altLang="en-US">
                <a:solidFill>
                  <a:schemeClr val="bg1"/>
                </a:solidFill>
                <a:latin typeface="宋体" panose="02010600030101010101" pitchFamily="2" charset="-122"/>
                <a:ea typeface="仿宋_GB2312" panose="02010609030101010101" pitchFamily="49" charset="-122"/>
              </a:rPr>
              <a:t>电子能量 </a:t>
            </a:r>
            <a:r>
              <a:rPr lang="en-US" altLang="zh-CN" i="1">
                <a:solidFill>
                  <a:srgbClr val="00FFFF"/>
                </a:solidFill>
                <a:ea typeface="仿宋_GB2312" panose="02010609030101010101" pitchFamily="49" charset="-122"/>
              </a:rPr>
              <a:t>E </a:t>
            </a:r>
            <a:r>
              <a:rPr lang="zh-CN" altLang="en-US">
                <a:solidFill>
                  <a:schemeClr val="bg1"/>
                </a:solidFill>
                <a:latin typeface="宋体" panose="02010600030101010101" pitchFamily="2" charset="-122"/>
                <a:ea typeface="仿宋_GB2312" panose="02010609030101010101" pitchFamily="49" charset="-122"/>
              </a:rPr>
              <a:t>低，穿过势垒概率小，共有化程度低</a:t>
            </a:r>
            <a:endParaRPr lang="zh-CN" altLang="en-US">
              <a:solidFill>
                <a:schemeClr val="bg1"/>
              </a:solidFill>
              <a:latin typeface="宋体" panose="02010600030101010101" pitchFamily="2" charset="-122"/>
              <a:ea typeface="仿宋_GB2312" panose="02010609030101010101" pitchFamily="49" charset="-122"/>
            </a:endParaRPr>
          </a:p>
        </p:txBody>
      </p:sp>
      <p:sp>
        <p:nvSpPr>
          <p:cNvPr id="215079" name="Text Box 39"/>
          <p:cNvSpPr txBox="1">
            <a:spLocks noChangeArrowheads="1"/>
          </p:cNvSpPr>
          <p:nvPr/>
        </p:nvSpPr>
        <p:spPr bwMode="auto">
          <a:xfrm>
            <a:off x="1714500" y="6115050"/>
            <a:ext cx="7072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rgbClr val="00FF00"/>
              </a:buClr>
            </a:pPr>
            <a:r>
              <a:rPr lang="en-US" altLang="zh-CN">
                <a:solidFill>
                  <a:schemeClr val="bg1"/>
                </a:solidFill>
                <a:latin typeface="宋体" panose="02010600030101010101" pitchFamily="2" charset="-122"/>
                <a:ea typeface="仿宋_GB2312" panose="02010609030101010101" pitchFamily="49" charset="-122"/>
              </a:rPr>
              <a:t> </a:t>
            </a:r>
            <a:r>
              <a:rPr lang="zh-CN" altLang="en-US">
                <a:solidFill>
                  <a:schemeClr val="bg1"/>
                </a:solidFill>
                <a:latin typeface="宋体" panose="02010600030101010101" pitchFamily="2" charset="-122"/>
                <a:ea typeface="仿宋_GB2312" panose="02010609030101010101" pitchFamily="49" charset="-122"/>
              </a:rPr>
              <a:t>电子能量 </a:t>
            </a:r>
            <a:r>
              <a:rPr lang="en-US" altLang="zh-CN" i="1">
                <a:solidFill>
                  <a:srgbClr val="00FFFF"/>
                </a:solidFill>
                <a:ea typeface="仿宋_GB2312" panose="02010609030101010101" pitchFamily="49" charset="-122"/>
              </a:rPr>
              <a:t>E </a:t>
            </a:r>
            <a:r>
              <a:rPr lang="zh-CN" altLang="en-US">
                <a:solidFill>
                  <a:schemeClr val="bg1"/>
                </a:solidFill>
                <a:latin typeface="宋体" panose="02010600030101010101" pitchFamily="2" charset="-122"/>
                <a:ea typeface="仿宋_GB2312" panose="02010609030101010101" pitchFamily="49" charset="-122"/>
              </a:rPr>
              <a:t>高，穿过势垒概率大，共有化程度高</a:t>
            </a:r>
            <a:endParaRPr lang="en-US" altLang="zh-CN">
              <a:solidFill>
                <a:schemeClr val="bg1"/>
              </a:solidFill>
              <a:latin typeface="宋体" panose="02010600030101010101" pitchFamily="2" charset="-122"/>
              <a:ea typeface="仿宋_GB2312" panose="02010609030101010101" pitchFamily="49" charset="-122"/>
            </a:endParaRPr>
          </a:p>
        </p:txBody>
      </p:sp>
      <p:sp>
        <p:nvSpPr>
          <p:cNvPr id="215080" name="Text Box 40"/>
          <p:cNvSpPr txBox="1">
            <a:spLocks noChangeArrowheads="1"/>
          </p:cNvSpPr>
          <p:nvPr/>
        </p:nvSpPr>
        <p:spPr bwMode="auto">
          <a:xfrm>
            <a:off x="8361363" y="38068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rgbClr val="FF9966"/>
                </a:solidFill>
              </a:rPr>
              <a:t>E</a:t>
            </a:r>
            <a:endParaRPr lang="en-US" altLang="zh-CN" i="1">
              <a:solidFill>
                <a:srgbClr val="FF9966"/>
              </a:solidFill>
            </a:endParaRPr>
          </a:p>
        </p:txBody>
      </p:sp>
      <p:sp>
        <p:nvSpPr>
          <p:cNvPr id="215081" name="Text Box 41"/>
          <p:cNvSpPr txBox="1">
            <a:spLocks noChangeArrowheads="1"/>
          </p:cNvSpPr>
          <p:nvPr/>
        </p:nvSpPr>
        <p:spPr bwMode="auto">
          <a:xfrm>
            <a:off x="3856038" y="2346325"/>
            <a:ext cx="2841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400">
                <a:solidFill>
                  <a:srgbClr val="FFFF00"/>
                </a:solidFill>
              </a:rPr>
              <a:t>+</a:t>
            </a:r>
            <a:endParaRPr lang="en-US" altLang="zh-CN" sz="1400">
              <a:solidFill>
                <a:srgbClr val="FFFF00"/>
              </a:solidFill>
            </a:endParaRPr>
          </a:p>
        </p:txBody>
      </p:sp>
      <p:sp>
        <p:nvSpPr>
          <p:cNvPr id="215082" name="Line 42"/>
          <p:cNvSpPr>
            <a:spLocks noChangeShapeType="1"/>
          </p:cNvSpPr>
          <p:nvPr/>
        </p:nvSpPr>
        <p:spPr bwMode="auto">
          <a:xfrm>
            <a:off x="3813175" y="2346325"/>
            <a:ext cx="1295400" cy="0"/>
          </a:xfrm>
          <a:prstGeom prst="line">
            <a:avLst/>
          </a:prstGeom>
          <a:noFill/>
          <a:ln w="9525">
            <a:solidFill>
              <a:srgbClr val="CC9900"/>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215083" name="Text Box 43"/>
          <p:cNvSpPr txBox="1">
            <a:spLocks noChangeArrowheads="1"/>
          </p:cNvSpPr>
          <p:nvPr/>
        </p:nvSpPr>
        <p:spPr bwMode="auto">
          <a:xfrm>
            <a:off x="4306888" y="19605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rgbClr val="CC9900"/>
                </a:solidFill>
              </a:rPr>
              <a:t>d</a:t>
            </a:r>
            <a:endParaRPr lang="en-US" altLang="zh-CN" i="1">
              <a:solidFill>
                <a:srgbClr val="CC9900"/>
              </a:solidFill>
            </a:endParaRPr>
          </a:p>
        </p:txBody>
      </p:sp>
      <p:sp>
        <p:nvSpPr>
          <p:cNvPr id="215084" name="Line 44"/>
          <p:cNvSpPr>
            <a:spLocks noChangeShapeType="1"/>
          </p:cNvSpPr>
          <p:nvPr/>
        </p:nvSpPr>
        <p:spPr bwMode="auto">
          <a:xfrm>
            <a:off x="5108575" y="2201863"/>
            <a:ext cx="0" cy="360362"/>
          </a:xfrm>
          <a:prstGeom prst="line">
            <a:avLst/>
          </a:prstGeom>
          <a:noFill/>
          <a:ln w="9525">
            <a:solidFill>
              <a:srgbClr val="CCCCFF">
                <a:alpha val="78038"/>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85" name="Line 45"/>
          <p:cNvSpPr>
            <a:spLocks noChangeShapeType="1"/>
          </p:cNvSpPr>
          <p:nvPr/>
        </p:nvSpPr>
        <p:spPr bwMode="auto">
          <a:xfrm>
            <a:off x="611188" y="3663950"/>
            <a:ext cx="7777162" cy="0"/>
          </a:xfrm>
          <a:prstGeom prst="line">
            <a:avLst/>
          </a:prstGeom>
          <a:noFill/>
          <a:ln w="9525">
            <a:solidFill>
              <a:srgbClr val="FF9966">
                <a:alpha val="96077"/>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86" name="Text Box 46"/>
          <p:cNvSpPr txBox="1">
            <a:spLocks noChangeArrowheads="1"/>
          </p:cNvSpPr>
          <p:nvPr/>
        </p:nvSpPr>
        <p:spPr bwMode="auto">
          <a:xfrm>
            <a:off x="8361363" y="337661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i="1">
                <a:solidFill>
                  <a:srgbClr val="FF9966"/>
                </a:solidFill>
              </a:rPr>
              <a:t>E</a:t>
            </a:r>
            <a:endParaRPr lang="en-US" altLang="zh-CN" i="1">
              <a:solidFill>
                <a:srgbClr val="FF9966"/>
              </a:solidFill>
            </a:endParaRPr>
          </a:p>
        </p:txBody>
      </p:sp>
      <p:sp>
        <p:nvSpPr>
          <p:cNvPr id="215088" name="Line 48"/>
          <p:cNvSpPr>
            <a:spLocks noChangeShapeType="1"/>
          </p:cNvSpPr>
          <p:nvPr/>
        </p:nvSpPr>
        <p:spPr bwMode="auto">
          <a:xfrm>
            <a:off x="3563938" y="4092575"/>
            <a:ext cx="503237" cy="0"/>
          </a:xfrm>
          <a:prstGeom prst="line">
            <a:avLst/>
          </a:prstGeom>
          <a:noFill/>
          <a:ln w="28575">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15089" name="Text Box 49"/>
          <p:cNvSpPr txBox="1">
            <a:spLocks noChangeArrowheads="1"/>
          </p:cNvSpPr>
          <p:nvPr/>
        </p:nvSpPr>
        <p:spPr bwMode="auto">
          <a:xfrm>
            <a:off x="428625" y="5110163"/>
            <a:ext cx="49323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Clr>
                <a:srgbClr val="FF9900"/>
              </a:buClr>
              <a:buSzPct val="85000"/>
              <a:buFont typeface="Wingdings" panose="05000000000000000000" pitchFamily="2" charset="2"/>
              <a:buChar char="l"/>
            </a:pPr>
            <a:r>
              <a:rPr lang="en-US" altLang="zh-CN">
                <a:solidFill>
                  <a:schemeClr val="bg1"/>
                </a:solidFill>
                <a:latin typeface="宋体" panose="02010600030101010101" pitchFamily="2" charset="-122"/>
                <a:ea typeface="仿宋_GB2312" panose="02010609030101010101" pitchFamily="49" charset="-122"/>
              </a:rPr>
              <a:t> </a:t>
            </a:r>
            <a:r>
              <a:rPr lang="zh-CN" altLang="en-US">
                <a:solidFill>
                  <a:schemeClr val="bg1"/>
                </a:solidFill>
                <a:latin typeface="宋体" panose="02010600030101010101" pitchFamily="2" charset="-122"/>
                <a:ea typeface="仿宋_GB2312" panose="02010609030101010101" pitchFamily="49" charset="-122"/>
              </a:rPr>
              <a:t>经典</a:t>
            </a:r>
            <a:r>
              <a:rPr lang="en-US" altLang="zh-CN">
                <a:solidFill>
                  <a:schemeClr val="bg1"/>
                </a:solidFill>
                <a:latin typeface="宋体" panose="02010600030101010101" pitchFamily="2" charset="-122"/>
                <a:ea typeface="仿宋_GB2312" panose="02010609030101010101" pitchFamily="49" charset="-122"/>
              </a:rPr>
              <a:t>:  </a:t>
            </a:r>
            <a:r>
              <a:rPr lang="zh-CN" altLang="en-US">
                <a:solidFill>
                  <a:schemeClr val="bg1"/>
                </a:solidFill>
                <a:latin typeface="宋体" panose="02010600030101010101" pitchFamily="2" charset="-122"/>
                <a:ea typeface="仿宋_GB2312" panose="02010609030101010101" pitchFamily="49" charset="-122"/>
              </a:rPr>
              <a:t>电子被束缚在</a:t>
            </a:r>
            <a:r>
              <a:rPr lang="en-US" altLang="zh-CN">
                <a:solidFill>
                  <a:srgbClr val="00FFFF"/>
                </a:solidFill>
                <a:ea typeface="仿宋_GB2312" panose="02010609030101010101" pitchFamily="49" charset="-122"/>
              </a:rPr>
              <a:t>Na</a:t>
            </a:r>
            <a:r>
              <a:rPr lang="en-US" altLang="zh-CN" baseline="30000">
                <a:solidFill>
                  <a:srgbClr val="00FFFF"/>
                </a:solidFill>
                <a:ea typeface="仿宋_GB2312" panose="02010609030101010101" pitchFamily="49" charset="-122"/>
              </a:rPr>
              <a:t>+</a:t>
            </a:r>
            <a:r>
              <a:rPr lang="zh-CN" altLang="en-US">
                <a:solidFill>
                  <a:schemeClr val="bg1"/>
                </a:solidFill>
                <a:latin typeface="宋体" panose="02010600030101010101" pitchFamily="2" charset="-122"/>
                <a:ea typeface="仿宋_GB2312" panose="02010609030101010101" pitchFamily="49" charset="-122"/>
              </a:rPr>
              <a:t>周围</a:t>
            </a:r>
            <a:r>
              <a:rPr lang="en-US" altLang="zh-CN">
                <a:solidFill>
                  <a:schemeClr val="bg1"/>
                </a:solidFill>
                <a:latin typeface="宋体" panose="02010600030101010101" pitchFamily="2" charset="-122"/>
                <a:ea typeface="仿宋_GB2312" panose="02010609030101010101" pitchFamily="49" charset="-122"/>
              </a:rPr>
              <a:t> </a:t>
            </a:r>
            <a:endParaRPr lang="en-US" altLang="zh-CN">
              <a:solidFill>
                <a:schemeClr val="bg1"/>
              </a:solidFill>
              <a:latin typeface="宋体" panose="02010600030101010101" pitchFamily="2" charset="-122"/>
              <a:ea typeface="仿宋_GB2312" panose="02010609030101010101" pitchFamily="49" charset="-122"/>
            </a:endParaRPr>
          </a:p>
        </p:txBody>
      </p:sp>
      <p:graphicFrame>
        <p:nvGraphicFramePr>
          <p:cNvPr id="2" name="Object 9"/>
          <p:cNvGraphicFramePr>
            <a:graphicFrameLocks noChangeAspect="1"/>
          </p:cNvGraphicFramePr>
          <p:nvPr/>
        </p:nvGraphicFramePr>
        <p:xfrm>
          <a:off x="1095375" y="1530350"/>
          <a:ext cx="1762125" cy="755650"/>
        </p:xfrm>
        <a:graphic>
          <a:graphicData uri="http://schemas.openxmlformats.org/presentationml/2006/ole">
            <mc:AlternateContent xmlns:mc="http://schemas.openxmlformats.org/markup-compatibility/2006">
              <mc:Choice xmlns:v="urn:schemas-microsoft-com:vml" Requires="v">
                <p:oleObj spid="_x0000_s567316" name="公式" r:id="rId1" imgW="766445" imgH="328295" progId="Equation.3">
                  <p:embed/>
                </p:oleObj>
              </mc:Choice>
              <mc:Fallback>
                <p:oleObj name="公式" r:id="rId1" imgW="766445" imgH="328295" progId="Equation.3">
                  <p:embed/>
                  <p:pic>
                    <p:nvPicPr>
                      <p:cNvPr id="0" name="Object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5" y="1530350"/>
                        <a:ext cx="176212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 name="圆角矩形 50"/>
          <p:cNvSpPr/>
          <p:nvPr/>
        </p:nvSpPr>
        <p:spPr bwMode="auto">
          <a:xfrm>
            <a:off x="5500688" y="357188"/>
            <a:ext cx="3214687" cy="928687"/>
          </a:xfrm>
          <a:prstGeom prst="roundRect">
            <a:avLst>
              <a:gd name="adj" fmla="val 10040"/>
            </a:avLst>
          </a:prstGeom>
          <a:solidFill>
            <a:schemeClr val="accent1"/>
          </a:solidFill>
          <a:ln w="9525" cap="flat" cmpd="sng" algn="ctr">
            <a:solidFill>
              <a:schemeClr val="tx1"/>
            </a:solidFill>
            <a:prstDash val="solid"/>
            <a:round/>
            <a:headEnd type="none" w="med" len="med"/>
            <a:tailEnd type="none" w="med" len="med"/>
          </a:ln>
          <a:effectLst/>
        </p:spPr>
        <p:txBody>
          <a:bodyPr wrap="none" anchor="ctr"/>
          <a:lstStyle>
            <a:lvl1pPr eaLnBrk="0" hangingPunct="0">
              <a:defRPr kumimoji="1" sz="24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lgn="ctr" eaLnBrk="1" hangingPunct="1">
              <a:buFont typeface="Arial" panose="020B0604020202020204" pitchFamily="34" charset="0"/>
              <a:buNone/>
              <a:defRPr/>
            </a:pPr>
            <a:r>
              <a:rPr lang="zh-CN" altLang="en-US" sz="2200">
                <a:effectLst>
                  <a:outerShdw blurRad="38100" dist="38100" dir="2700000" algn="tl">
                    <a:srgbClr val="FFFFFF"/>
                  </a:outerShdw>
                </a:effectLst>
              </a:rPr>
              <a:t>晶体中原子周期排列使</a:t>
            </a:r>
            <a:endParaRPr lang="en-US" altLang="zh-CN" sz="2200">
              <a:effectLst>
                <a:outerShdw blurRad="38100" dist="38100" dir="2700000" algn="tl">
                  <a:srgbClr val="FFFFFF"/>
                </a:outerShdw>
              </a:effectLst>
            </a:endParaRPr>
          </a:p>
          <a:p>
            <a:pPr algn="ctr" eaLnBrk="1" hangingPunct="1">
              <a:buFont typeface="Arial" panose="020B0604020202020204" pitchFamily="34" charset="0"/>
              <a:buNone/>
              <a:defRPr/>
            </a:pPr>
            <a:r>
              <a:rPr lang="zh-CN" altLang="en-US" sz="2200">
                <a:effectLst>
                  <a:outerShdw blurRad="38100" dist="38100" dir="2700000" algn="tl">
                    <a:srgbClr val="FFFFFF"/>
                  </a:outerShdw>
                </a:effectLst>
              </a:rPr>
              <a:t>价电子为所有原子共有</a:t>
            </a:r>
            <a:endParaRPr lang="zh-CN" altLang="en-US" sz="2200">
              <a:effectLst>
                <a:outerShdw blurRad="38100" dist="38100" dir="2700000" algn="tl">
                  <a:srgbClr val="FFFFFF"/>
                </a:outerShdw>
              </a:effectLst>
            </a:endParaRPr>
          </a:p>
        </p:txBody>
      </p:sp>
      <p:cxnSp>
        <p:nvCxnSpPr>
          <p:cNvPr id="54" name="直接箭头连接符 53"/>
          <p:cNvCxnSpPr>
            <a:cxnSpLocks noChangeShapeType="1"/>
          </p:cNvCxnSpPr>
          <p:nvPr/>
        </p:nvCxnSpPr>
        <p:spPr bwMode="auto">
          <a:xfrm rot="10800000">
            <a:off x="4851400" y="641350"/>
            <a:ext cx="720725" cy="1588"/>
          </a:xfrm>
          <a:prstGeom prst="straightConnector1">
            <a:avLst/>
          </a:prstGeom>
          <a:noFill/>
          <a:ln w="31750" algn="ctr">
            <a:solidFill>
              <a:srgbClr val="FFFF00"/>
            </a:solidFill>
            <a:round/>
            <a:tailEnd type="triangle" w="med" len="lg"/>
          </a:ln>
          <a:extLst>
            <a:ext uri="{909E8E84-426E-40DD-AFC4-6F175D3DCCD1}">
              <a14:hiddenFill xmlns:a14="http://schemas.microsoft.com/office/drawing/2010/main">
                <a:noFill/>
              </a14:hiddenFill>
            </a:ext>
          </a:extLst>
        </p:spPr>
      </p:cxnSp>
      <p:sp>
        <p:nvSpPr>
          <p:cNvPr id="6196" name="灯片编号占位符 1"/>
          <p:cNvSpPr txBox="1"/>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809DECAD-34A7-430E-8BA6-434DF77AE34C}" type="slidenum">
              <a:rPr lang="en-US" altLang="zh-CN" b="0">
                <a:solidFill>
                  <a:srgbClr val="FF00FF"/>
                </a:solidFill>
              </a:rPr>
            </a:fld>
            <a:r>
              <a:rPr lang="en-US" altLang="zh-CN" b="0">
                <a:solidFill>
                  <a:srgbClr val="FF00FF"/>
                </a:solidFill>
              </a:rPr>
              <a:t>/40</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5076"/>
                                        </p:tgtEl>
                                        <p:attrNameLst>
                                          <p:attrName>style.visibility</p:attrName>
                                        </p:attrNameLst>
                                      </p:cBhvr>
                                      <p:to>
                                        <p:strVal val="visible"/>
                                      </p:to>
                                    </p:set>
                                    <p:animEffect transition="in" filter="blinds(horizontal)">
                                      <p:cBhvr>
                                        <p:cTn id="7" dur="500"/>
                                        <p:tgtEl>
                                          <p:spTgt spid="2150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5042"/>
                                        </p:tgtEl>
                                        <p:attrNameLst>
                                          <p:attrName>style.visibility</p:attrName>
                                        </p:attrNameLst>
                                      </p:cBhvr>
                                      <p:to>
                                        <p:strVal val="visible"/>
                                      </p:to>
                                    </p:set>
                                    <p:animEffect transition="in" filter="box(in)">
                                      <p:cBhvr>
                                        <p:cTn id="12" dur="500"/>
                                        <p:tgtEl>
                                          <p:spTgt spid="215042"/>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15061"/>
                                        </p:tgtEl>
                                        <p:attrNameLst>
                                          <p:attrName>style.visibility</p:attrName>
                                        </p:attrNameLst>
                                      </p:cBhvr>
                                      <p:to>
                                        <p:strVal val="visible"/>
                                      </p:to>
                                    </p:set>
                                    <p:animEffect transition="in" filter="dissolve">
                                      <p:cBhvr>
                                        <p:cTn id="16" dur="500"/>
                                        <p:tgtEl>
                                          <p:spTgt spid="215061"/>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5081"/>
                                        </p:tgtEl>
                                        <p:attrNameLst>
                                          <p:attrName>style.visibility</p:attrName>
                                        </p:attrNameLst>
                                      </p:cBhvr>
                                      <p:to>
                                        <p:strVal val="visible"/>
                                      </p:to>
                                    </p:set>
                                    <p:animEffect transition="in" filter="dissolve">
                                      <p:cBhvr>
                                        <p:cTn id="19" dur="500"/>
                                        <p:tgtEl>
                                          <p:spTgt spid="215081"/>
                                        </p:tgtEl>
                                      </p:cBhvr>
                                    </p:animEffect>
                                  </p:childTnLst>
                                </p:cTn>
                              </p:par>
                            </p:childTnLst>
                          </p:cTn>
                        </p:par>
                        <p:par>
                          <p:cTn id="20" fill="hold">
                            <p:stCondLst>
                              <p:cond delay="1000"/>
                            </p:stCondLst>
                            <p:childTnLst>
                              <p:par>
                                <p:cTn id="21" presetID="9" presetClass="entr" presetSubtype="0" fill="hold" grpId="0" nodeType="afterEffect">
                                  <p:stCondLst>
                                    <p:cond delay="0"/>
                                  </p:stCondLst>
                                  <p:childTnLst>
                                    <p:set>
                                      <p:cBhvr>
                                        <p:cTn id="22" dur="1" fill="hold">
                                          <p:stCondLst>
                                            <p:cond delay="0"/>
                                          </p:stCondLst>
                                        </p:cTn>
                                        <p:tgtEl>
                                          <p:spTgt spid="215066"/>
                                        </p:tgtEl>
                                        <p:attrNameLst>
                                          <p:attrName>style.visibility</p:attrName>
                                        </p:attrNameLst>
                                      </p:cBhvr>
                                      <p:to>
                                        <p:strVal val="visible"/>
                                      </p:to>
                                    </p:set>
                                    <p:animEffect transition="in" filter="dissolve">
                                      <p:cBhvr>
                                        <p:cTn id="23" dur="500"/>
                                        <p:tgtEl>
                                          <p:spTgt spid="215066"/>
                                        </p:tgtEl>
                                      </p:cBhvr>
                                    </p:animEffect>
                                  </p:childTnLst>
                                </p:cTn>
                              </p:par>
                              <p:par>
                                <p:cTn id="24" presetID="9" presetClass="entr" presetSubtype="0" fill="hold" nodeType="withEffect">
                                  <p:stCondLst>
                                    <p:cond delay="0"/>
                                  </p:stCondLst>
                                  <p:childTnLst>
                                    <p:set>
                                      <p:cBhvr>
                                        <p:cTn id="25" dur="1" fill="hold">
                                          <p:stCondLst>
                                            <p:cond delay="0"/>
                                          </p:stCondLst>
                                        </p:cTn>
                                        <p:tgtEl>
                                          <p:spTgt spid="215045"/>
                                        </p:tgtEl>
                                        <p:attrNameLst>
                                          <p:attrName>style.visibility</p:attrName>
                                        </p:attrNameLst>
                                      </p:cBhvr>
                                      <p:to>
                                        <p:strVal val="visible"/>
                                      </p:to>
                                    </p:set>
                                    <p:animEffect transition="in" filter="dissolve">
                                      <p:cBhvr>
                                        <p:cTn id="26" dur="500"/>
                                        <p:tgtEl>
                                          <p:spTgt spid="215045"/>
                                        </p:tgtEl>
                                      </p:cBhvr>
                                    </p:animEffect>
                                  </p:childTnLst>
                                </p:cTn>
                              </p:par>
                              <p:par>
                                <p:cTn id="27" presetID="9" presetClass="entr" presetSubtype="0" fill="hold" nodeType="withEffect">
                                  <p:stCondLst>
                                    <p:cond delay="0"/>
                                  </p:stCondLst>
                                  <p:childTnLst>
                                    <p:set>
                                      <p:cBhvr>
                                        <p:cTn id="28" dur="1" fill="hold">
                                          <p:stCondLst>
                                            <p:cond delay="0"/>
                                          </p:stCondLst>
                                        </p:cTn>
                                        <p:tgtEl>
                                          <p:spTgt spid="215044"/>
                                        </p:tgtEl>
                                        <p:attrNameLst>
                                          <p:attrName>style.visibility</p:attrName>
                                        </p:attrNameLst>
                                      </p:cBhvr>
                                      <p:to>
                                        <p:strVal val="visible"/>
                                      </p:to>
                                    </p:set>
                                    <p:animEffect transition="in" filter="dissolve">
                                      <p:cBhvr>
                                        <p:cTn id="29" dur="500"/>
                                        <p:tgtEl>
                                          <p:spTgt spid="215044"/>
                                        </p:tgtEl>
                                      </p:cBhvr>
                                    </p:animEffect>
                                  </p:childTnLst>
                                </p:cTn>
                              </p:par>
                              <p:par>
                                <p:cTn id="30" presetID="9" presetClass="entr" presetSubtype="0" fill="hold" grpId="1" nodeType="withEffect">
                                  <p:stCondLst>
                                    <p:cond delay="0"/>
                                  </p:stCondLst>
                                  <p:childTnLst>
                                    <p:set>
                                      <p:cBhvr>
                                        <p:cTn id="31" dur="1" fill="hold">
                                          <p:stCondLst>
                                            <p:cond delay="0"/>
                                          </p:stCondLst>
                                        </p:cTn>
                                        <p:tgtEl>
                                          <p:spTgt spid="215067"/>
                                        </p:tgtEl>
                                        <p:attrNameLst>
                                          <p:attrName>style.visibility</p:attrName>
                                        </p:attrNameLst>
                                      </p:cBhvr>
                                      <p:to>
                                        <p:strVal val="visible"/>
                                      </p:to>
                                    </p:set>
                                    <p:animEffect transition="in" filter="dissolve">
                                      <p:cBhvr>
                                        <p:cTn id="32" dur="500"/>
                                        <p:tgtEl>
                                          <p:spTgt spid="21506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childTnLst>
                          </p:cTn>
                        </p:par>
                        <p:par>
                          <p:cTn id="38" fill="hold">
                            <p:stCondLst>
                              <p:cond delay="500"/>
                            </p:stCondLst>
                            <p:childTnLst>
                              <p:par>
                                <p:cTn id="39" presetID="22" presetClass="entr" presetSubtype="4" fill="hold" nodeType="afterEffect">
                                  <p:stCondLst>
                                    <p:cond delay="0"/>
                                  </p:stCondLst>
                                  <p:childTnLst>
                                    <p:set>
                                      <p:cBhvr>
                                        <p:cTn id="40" dur="1" fill="hold">
                                          <p:stCondLst>
                                            <p:cond delay="0"/>
                                          </p:stCondLst>
                                        </p:cTn>
                                        <p:tgtEl>
                                          <p:spTgt spid="215046"/>
                                        </p:tgtEl>
                                        <p:attrNameLst>
                                          <p:attrName>style.visibility</p:attrName>
                                        </p:attrNameLst>
                                      </p:cBhvr>
                                      <p:to>
                                        <p:strVal val="visible"/>
                                      </p:to>
                                    </p:set>
                                    <p:animEffect transition="in" filter="wipe(down)">
                                      <p:cBhvr>
                                        <p:cTn id="41" dur="1000"/>
                                        <p:tgtEl>
                                          <p:spTgt spid="215046"/>
                                        </p:tgtEl>
                                      </p:cBhvr>
                                    </p:animEffect>
                                  </p:childTnLst>
                                </p:cTn>
                              </p:par>
                              <p:par>
                                <p:cTn id="42" presetID="22" presetClass="entr" presetSubtype="4" fill="hold" nodeType="withEffect">
                                  <p:stCondLst>
                                    <p:cond delay="0"/>
                                  </p:stCondLst>
                                  <p:childTnLst>
                                    <p:set>
                                      <p:cBhvr>
                                        <p:cTn id="43" dur="1" fill="hold">
                                          <p:stCondLst>
                                            <p:cond delay="0"/>
                                          </p:stCondLst>
                                        </p:cTn>
                                        <p:tgtEl>
                                          <p:spTgt spid="215043"/>
                                        </p:tgtEl>
                                        <p:attrNameLst>
                                          <p:attrName>style.visibility</p:attrName>
                                        </p:attrNameLst>
                                      </p:cBhvr>
                                      <p:to>
                                        <p:strVal val="visible"/>
                                      </p:to>
                                    </p:set>
                                    <p:animEffect transition="in" filter="wipe(down)">
                                      <p:cBhvr>
                                        <p:cTn id="44" dur="1000"/>
                                        <p:tgtEl>
                                          <p:spTgt spid="21504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15058"/>
                                        </p:tgtEl>
                                        <p:attrNameLst>
                                          <p:attrName>style.visibility</p:attrName>
                                        </p:attrNameLst>
                                      </p:cBhvr>
                                      <p:to>
                                        <p:strVal val="visible"/>
                                      </p:to>
                                    </p:set>
                                    <p:animEffect transition="in" filter="dissolve">
                                      <p:cBhvr>
                                        <p:cTn id="49" dur="500"/>
                                        <p:tgtEl>
                                          <p:spTgt spid="215058"/>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15068"/>
                                        </p:tgtEl>
                                        <p:attrNameLst>
                                          <p:attrName>style.visibility</p:attrName>
                                        </p:attrNameLst>
                                      </p:cBhvr>
                                      <p:to>
                                        <p:strVal val="visible"/>
                                      </p:to>
                                    </p:set>
                                    <p:animEffect transition="in" filter="dissolve">
                                      <p:cBhvr>
                                        <p:cTn id="52" dur="500"/>
                                        <p:tgtEl>
                                          <p:spTgt spid="215068"/>
                                        </p:tgtEl>
                                      </p:cBhvr>
                                    </p:animEffect>
                                  </p:childTnLst>
                                </p:cTn>
                              </p:par>
                              <p:par>
                                <p:cTn id="53" presetID="9" presetClass="entr" presetSubtype="0" fill="hold" nodeType="withEffect">
                                  <p:stCondLst>
                                    <p:cond delay="0"/>
                                  </p:stCondLst>
                                  <p:childTnLst>
                                    <p:set>
                                      <p:cBhvr>
                                        <p:cTn id="54" dur="1" fill="hold">
                                          <p:stCondLst>
                                            <p:cond delay="0"/>
                                          </p:stCondLst>
                                        </p:cTn>
                                        <p:tgtEl>
                                          <p:spTgt spid="215050"/>
                                        </p:tgtEl>
                                        <p:attrNameLst>
                                          <p:attrName>style.visibility</p:attrName>
                                        </p:attrNameLst>
                                      </p:cBhvr>
                                      <p:to>
                                        <p:strVal val="visible"/>
                                      </p:to>
                                    </p:set>
                                    <p:animEffect transition="in" filter="dissolve">
                                      <p:cBhvr>
                                        <p:cTn id="55" dur="500"/>
                                        <p:tgtEl>
                                          <p:spTgt spid="215050"/>
                                        </p:tgtEl>
                                      </p:cBhvr>
                                    </p:animEffect>
                                  </p:childTnLst>
                                </p:cTn>
                              </p:par>
                            </p:childTnLst>
                          </p:cTn>
                        </p:par>
                        <p:par>
                          <p:cTn id="56" fill="hold">
                            <p:stCondLst>
                              <p:cond delay="500"/>
                            </p:stCondLst>
                            <p:childTnLst>
                              <p:par>
                                <p:cTn id="57" presetID="9" presetClass="entr" presetSubtype="0" fill="hold" grpId="0" nodeType="afterEffect">
                                  <p:stCondLst>
                                    <p:cond delay="0"/>
                                  </p:stCondLst>
                                  <p:childTnLst>
                                    <p:set>
                                      <p:cBhvr>
                                        <p:cTn id="58" dur="1" fill="hold">
                                          <p:stCondLst>
                                            <p:cond delay="0"/>
                                          </p:stCondLst>
                                        </p:cTn>
                                        <p:tgtEl>
                                          <p:spTgt spid="215083"/>
                                        </p:tgtEl>
                                        <p:attrNameLst>
                                          <p:attrName>style.visibility</p:attrName>
                                        </p:attrNameLst>
                                      </p:cBhvr>
                                      <p:to>
                                        <p:strVal val="visible"/>
                                      </p:to>
                                    </p:set>
                                    <p:animEffect transition="in" filter="dissolve">
                                      <p:cBhvr>
                                        <p:cTn id="59" dur="500"/>
                                        <p:tgtEl>
                                          <p:spTgt spid="215083"/>
                                        </p:tgtEl>
                                      </p:cBhvr>
                                    </p:animEffect>
                                  </p:childTnLst>
                                </p:cTn>
                              </p:par>
                              <p:par>
                                <p:cTn id="60" presetID="9" presetClass="entr" presetSubtype="0" fill="hold" nodeType="withEffect">
                                  <p:stCondLst>
                                    <p:cond delay="0"/>
                                  </p:stCondLst>
                                  <p:childTnLst>
                                    <p:set>
                                      <p:cBhvr>
                                        <p:cTn id="61" dur="1" fill="hold">
                                          <p:stCondLst>
                                            <p:cond delay="0"/>
                                          </p:stCondLst>
                                        </p:cTn>
                                        <p:tgtEl>
                                          <p:spTgt spid="215082"/>
                                        </p:tgtEl>
                                        <p:attrNameLst>
                                          <p:attrName>style.visibility</p:attrName>
                                        </p:attrNameLst>
                                      </p:cBhvr>
                                      <p:to>
                                        <p:strVal val="visible"/>
                                      </p:to>
                                    </p:set>
                                    <p:animEffect transition="in" filter="dissolve">
                                      <p:cBhvr>
                                        <p:cTn id="62" dur="500"/>
                                        <p:tgtEl>
                                          <p:spTgt spid="215082"/>
                                        </p:tgtEl>
                                      </p:cBhvr>
                                    </p:animEffect>
                                  </p:childTnLst>
                                </p:cTn>
                              </p:par>
                            </p:childTnLst>
                          </p:cTn>
                        </p:par>
                        <p:par>
                          <p:cTn id="63" fill="hold">
                            <p:stCondLst>
                              <p:cond delay="1000"/>
                            </p:stCondLst>
                            <p:childTnLst>
                              <p:par>
                                <p:cTn id="64" presetID="22" presetClass="entr" presetSubtype="4" fill="hold" nodeType="afterEffect">
                                  <p:stCondLst>
                                    <p:cond delay="0"/>
                                  </p:stCondLst>
                                  <p:childTnLst>
                                    <p:set>
                                      <p:cBhvr>
                                        <p:cTn id="65" dur="1" fill="hold">
                                          <p:stCondLst>
                                            <p:cond delay="0"/>
                                          </p:stCondLst>
                                        </p:cTn>
                                        <p:tgtEl>
                                          <p:spTgt spid="215051"/>
                                        </p:tgtEl>
                                        <p:attrNameLst>
                                          <p:attrName>style.visibility</p:attrName>
                                        </p:attrNameLst>
                                      </p:cBhvr>
                                      <p:to>
                                        <p:strVal val="visible"/>
                                      </p:to>
                                    </p:set>
                                    <p:animEffect transition="in" filter="wipe(down)">
                                      <p:cBhvr>
                                        <p:cTn id="66" dur="1000"/>
                                        <p:tgtEl>
                                          <p:spTgt spid="215051"/>
                                        </p:tgtEl>
                                      </p:cBhvr>
                                    </p:animEffect>
                                  </p:childTnLst>
                                </p:cTn>
                              </p:par>
                              <p:par>
                                <p:cTn id="67" presetID="22" presetClass="entr" presetSubtype="4" fill="hold" nodeType="withEffect">
                                  <p:stCondLst>
                                    <p:cond delay="0"/>
                                  </p:stCondLst>
                                  <p:childTnLst>
                                    <p:set>
                                      <p:cBhvr>
                                        <p:cTn id="68" dur="1" fill="hold">
                                          <p:stCondLst>
                                            <p:cond delay="0"/>
                                          </p:stCondLst>
                                        </p:cTn>
                                        <p:tgtEl>
                                          <p:spTgt spid="215052"/>
                                        </p:tgtEl>
                                        <p:attrNameLst>
                                          <p:attrName>style.visibility</p:attrName>
                                        </p:attrNameLst>
                                      </p:cBhvr>
                                      <p:to>
                                        <p:strVal val="visible"/>
                                      </p:to>
                                    </p:set>
                                    <p:animEffect transition="in" filter="wipe(down)">
                                      <p:cBhvr>
                                        <p:cTn id="69" dur="1000"/>
                                        <p:tgtEl>
                                          <p:spTgt spid="215052"/>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15049"/>
                                        </p:tgtEl>
                                        <p:attrNameLst>
                                          <p:attrName>style.visibility</p:attrName>
                                        </p:attrNameLst>
                                      </p:cBhvr>
                                      <p:to>
                                        <p:strVal val="visible"/>
                                      </p:to>
                                    </p:set>
                                    <p:animEffect transition="in" filter="dissolve">
                                      <p:cBhvr>
                                        <p:cTn id="74" dur="500"/>
                                        <p:tgtEl>
                                          <p:spTgt spid="215049"/>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15047"/>
                                        </p:tgtEl>
                                        <p:attrNameLst>
                                          <p:attrName>style.visibility</p:attrName>
                                        </p:attrNameLst>
                                      </p:cBhvr>
                                      <p:to>
                                        <p:strVal val="visible"/>
                                      </p:to>
                                    </p:set>
                                    <p:animEffect transition="in" filter="dissolve">
                                      <p:cBhvr>
                                        <p:cTn id="78" dur="500"/>
                                        <p:tgtEl>
                                          <p:spTgt spid="215047"/>
                                        </p:tgtEl>
                                      </p:cBhvr>
                                    </p:animEffect>
                                  </p:childTnLst>
                                </p:cTn>
                              </p:par>
                              <p:par>
                                <p:cTn id="79" presetID="9" presetClass="entr" presetSubtype="0" fill="hold" nodeType="withEffect">
                                  <p:stCondLst>
                                    <p:cond delay="0"/>
                                  </p:stCondLst>
                                  <p:childTnLst>
                                    <p:set>
                                      <p:cBhvr>
                                        <p:cTn id="80" dur="1" fill="hold">
                                          <p:stCondLst>
                                            <p:cond delay="0"/>
                                          </p:stCondLst>
                                        </p:cTn>
                                        <p:tgtEl>
                                          <p:spTgt spid="215048"/>
                                        </p:tgtEl>
                                        <p:attrNameLst>
                                          <p:attrName>style.visibility</p:attrName>
                                        </p:attrNameLst>
                                      </p:cBhvr>
                                      <p:to>
                                        <p:strVal val="visible"/>
                                      </p:to>
                                    </p:set>
                                    <p:animEffect transition="in" filter="dissolve">
                                      <p:cBhvr>
                                        <p:cTn id="81" dur="500"/>
                                        <p:tgtEl>
                                          <p:spTgt spid="215048"/>
                                        </p:tgtEl>
                                      </p:cBhvr>
                                    </p:animEffect>
                                  </p:childTnLst>
                                </p:cTn>
                              </p:par>
                            </p:childTnLst>
                          </p:cTn>
                        </p:par>
                        <p:par>
                          <p:cTn id="82" fill="hold">
                            <p:stCondLst>
                              <p:cond delay="1000"/>
                            </p:stCondLst>
                            <p:childTnLst>
                              <p:par>
                                <p:cTn id="83" presetID="9" presetClass="exit" presetSubtype="0" fill="hold" nodeType="afterEffect">
                                  <p:stCondLst>
                                    <p:cond delay="0"/>
                                  </p:stCondLst>
                                  <p:childTnLst>
                                    <p:animEffect transition="out" filter="dissolve">
                                      <p:cBhvr>
                                        <p:cTn id="84" dur="500"/>
                                        <p:tgtEl>
                                          <p:spTgt spid="215046"/>
                                        </p:tgtEl>
                                      </p:cBhvr>
                                    </p:animEffect>
                                    <p:set>
                                      <p:cBhvr>
                                        <p:cTn id="85" dur="1" fill="hold">
                                          <p:stCondLst>
                                            <p:cond delay="499"/>
                                          </p:stCondLst>
                                        </p:cTn>
                                        <p:tgtEl>
                                          <p:spTgt spid="215046"/>
                                        </p:tgtEl>
                                        <p:attrNameLst>
                                          <p:attrName>style.visibility</p:attrName>
                                        </p:attrNameLst>
                                      </p:cBhvr>
                                      <p:to>
                                        <p:strVal val="hidden"/>
                                      </p:to>
                                    </p:set>
                                  </p:childTnLst>
                                </p:cTn>
                              </p:par>
                              <p:par>
                                <p:cTn id="86" presetID="9" presetClass="exit" presetSubtype="0" fill="hold" nodeType="withEffect">
                                  <p:stCondLst>
                                    <p:cond delay="0"/>
                                  </p:stCondLst>
                                  <p:childTnLst>
                                    <p:animEffect transition="out" filter="dissolve">
                                      <p:cBhvr>
                                        <p:cTn id="87" dur="500"/>
                                        <p:tgtEl>
                                          <p:spTgt spid="215051"/>
                                        </p:tgtEl>
                                      </p:cBhvr>
                                    </p:animEffect>
                                    <p:set>
                                      <p:cBhvr>
                                        <p:cTn id="88" dur="1" fill="hold">
                                          <p:stCondLst>
                                            <p:cond delay="499"/>
                                          </p:stCondLst>
                                        </p:cTn>
                                        <p:tgtEl>
                                          <p:spTgt spid="215051"/>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215043"/>
                                        </p:tgtEl>
                                      </p:cBhvr>
                                    </p:animEffect>
                                    <p:set>
                                      <p:cBhvr>
                                        <p:cTn id="91" dur="1" fill="hold">
                                          <p:stCondLst>
                                            <p:cond delay="499"/>
                                          </p:stCondLst>
                                        </p:cTn>
                                        <p:tgtEl>
                                          <p:spTgt spid="215043"/>
                                        </p:tgtEl>
                                        <p:attrNameLst>
                                          <p:attrName>style.visibility</p:attrName>
                                        </p:attrNameLst>
                                      </p:cBhvr>
                                      <p:to>
                                        <p:strVal val="hidden"/>
                                      </p:to>
                                    </p:set>
                                  </p:childTnLst>
                                </p:cTn>
                              </p:par>
                              <p:par>
                                <p:cTn id="92" presetID="9" presetClass="exit" presetSubtype="0" fill="hold" nodeType="withEffect">
                                  <p:stCondLst>
                                    <p:cond delay="0"/>
                                  </p:stCondLst>
                                  <p:childTnLst>
                                    <p:animEffect transition="out" filter="dissolve">
                                      <p:cBhvr>
                                        <p:cTn id="93" dur="500"/>
                                        <p:tgtEl>
                                          <p:spTgt spid="215052"/>
                                        </p:tgtEl>
                                      </p:cBhvr>
                                    </p:animEffect>
                                    <p:set>
                                      <p:cBhvr>
                                        <p:cTn id="94" dur="1" fill="hold">
                                          <p:stCondLst>
                                            <p:cond delay="499"/>
                                          </p:stCondLst>
                                        </p:cTn>
                                        <p:tgtEl>
                                          <p:spTgt spid="21505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3" presetClass="entr" presetSubtype="32" fill="hold" grpId="0" nodeType="clickEffect">
                                  <p:stCondLst>
                                    <p:cond delay="0"/>
                                  </p:stCondLst>
                                  <p:childTnLst>
                                    <p:set>
                                      <p:cBhvr>
                                        <p:cTn id="98" dur="1" fill="hold">
                                          <p:stCondLst>
                                            <p:cond delay="0"/>
                                          </p:stCondLst>
                                        </p:cTn>
                                        <p:tgtEl>
                                          <p:spTgt spid="215062"/>
                                        </p:tgtEl>
                                        <p:attrNameLst>
                                          <p:attrName>style.visibility</p:attrName>
                                        </p:attrNameLst>
                                      </p:cBhvr>
                                      <p:to>
                                        <p:strVal val="visible"/>
                                      </p:to>
                                    </p:set>
                                    <p:anim calcmode="lin" valueType="num">
                                      <p:cBhvr>
                                        <p:cTn id="99" dur="500" fill="hold"/>
                                        <p:tgtEl>
                                          <p:spTgt spid="215062"/>
                                        </p:tgtEl>
                                        <p:attrNameLst>
                                          <p:attrName>ppt_w</p:attrName>
                                        </p:attrNameLst>
                                      </p:cBhvr>
                                      <p:tavLst>
                                        <p:tav tm="0">
                                          <p:val>
                                            <p:strVal val="4*#ppt_w"/>
                                          </p:val>
                                        </p:tav>
                                        <p:tav tm="100000">
                                          <p:val>
                                            <p:strVal val="#ppt_w"/>
                                          </p:val>
                                        </p:tav>
                                      </p:tavLst>
                                    </p:anim>
                                    <p:anim calcmode="lin" valueType="num">
                                      <p:cBhvr>
                                        <p:cTn id="100" dur="500" fill="hold"/>
                                        <p:tgtEl>
                                          <p:spTgt spid="215062"/>
                                        </p:tgtEl>
                                        <p:attrNameLst>
                                          <p:attrName>ppt_h</p:attrName>
                                        </p:attrNameLst>
                                      </p:cBhvr>
                                      <p:tavLst>
                                        <p:tav tm="0">
                                          <p:val>
                                            <p:strVal val="4*#ppt_h"/>
                                          </p:val>
                                        </p:tav>
                                        <p:tav tm="100000">
                                          <p:val>
                                            <p:strVal val="#ppt_h"/>
                                          </p:val>
                                        </p:tav>
                                      </p:tavLst>
                                    </p:anim>
                                  </p:childTnLst>
                                </p:cTn>
                              </p:par>
                              <p:par>
                                <p:cTn id="101" presetID="23" presetClass="entr" presetSubtype="32" fill="hold" grpId="0" nodeType="withEffect">
                                  <p:stCondLst>
                                    <p:cond delay="0"/>
                                  </p:stCondLst>
                                  <p:childTnLst>
                                    <p:set>
                                      <p:cBhvr>
                                        <p:cTn id="102" dur="1" fill="hold">
                                          <p:stCondLst>
                                            <p:cond delay="0"/>
                                          </p:stCondLst>
                                        </p:cTn>
                                        <p:tgtEl>
                                          <p:spTgt spid="215065"/>
                                        </p:tgtEl>
                                        <p:attrNameLst>
                                          <p:attrName>style.visibility</p:attrName>
                                        </p:attrNameLst>
                                      </p:cBhvr>
                                      <p:to>
                                        <p:strVal val="visible"/>
                                      </p:to>
                                    </p:set>
                                    <p:anim calcmode="lin" valueType="num">
                                      <p:cBhvr>
                                        <p:cTn id="103" dur="500" fill="hold"/>
                                        <p:tgtEl>
                                          <p:spTgt spid="215065"/>
                                        </p:tgtEl>
                                        <p:attrNameLst>
                                          <p:attrName>ppt_w</p:attrName>
                                        </p:attrNameLst>
                                      </p:cBhvr>
                                      <p:tavLst>
                                        <p:tav tm="0">
                                          <p:val>
                                            <p:strVal val="4*#ppt_w"/>
                                          </p:val>
                                        </p:tav>
                                        <p:tav tm="100000">
                                          <p:val>
                                            <p:strVal val="#ppt_w"/>
                                          </p:val>
                                        </p:tav>
                                      </p:tavLst>
                                    </p:anim>
                                    <p:anim calcmode="lin" valueType="num">
                                      <p:cBhvr>
                                        <p:cTn id="104" dur="500" fill="hold"/>
                                        <p:tgtEl>
                                          <p:spTgt spid="215065"/>
                                        </p:tgtEl>
                                        <p:attrNameLst>
                                          <p:attrName>ppt_h</p:attrName>
                                        </p:attrNameLst>
                                      </p:cBhvr>
                                      <p:tavLst>
                                        <p:tav tm="0">
                                          <p:val>
                                            <p:strVal val="4*#ppt_h"/>
                                          </p:val>
                                        </p:tav>
                                        <p:tav tm="100000">
                                          <p:val>
                                            <p:strVal val="#ppt_h"/>
                                          </p:val>
                                        </p:tav>
                                      </p:tavLst>
                                    </p:anim>
                                  </p:childTnLst>
                                </p:cTn>
                              </p:par>
                              <p:par>
                                <p:cTn id="105" presetID="23" presetClass="entr" presetSubtype="32" fill="hold" grpId="0" nodeType="withEffect">
                                  <p:stCondLst>
                                    <p:cond delay="0"/>
                                  </p:stCondLst>
                                  <p:childTnLst>
                                    <p:set>
                                      <p:cBhvr>
                                        <p:cTn id="106" dur="1" fill="hold">
                                          <p:stCondLst>
                                            <p:cond delay="0"/>
                                          </p:stCondLst>
                                        </p:cTn>
                                        <p:tgtEl>
                                          <p:spTgt spid="215059"/>
                                        </p:tgtEl>
                                        <p:attrNameLst>
                                          <p:attrName>style.visibility</p:attrName>
                                        </p:attrNameLst>
                                      </p:cBhvr>
                                      <p:to>
                                        <p:strVal val="visible"/>
                                      </p:to>
                                    </p:set>
                                    <p:anim calcmode="lin" valueType="num">
                                      <p:cBhvr>
                                        <p:cTn id="107" dur="500" fill="hold"/>
                                        <p:tgtEl>
                                          <p:spTgt spid="215059"/>
                                        </p:tgtEl>
                                        <p:attrNameLst>
                                          <p:attrName>ppt_w</p:attrName>
                                        </p:attrNameLst>
                                      </p:cBhvr>
                                      <p:tavLst>
                                        <p:tav tm="0">
                                          <p:val>
                                            <p:strVal val="4*#ppt_w"/>
                                          </p:val>
                                        </p:tav>
                                        <p:tav tm="100000">
                                          <p:val>
                                            <p:strVal val="#ppt_w"/>
                                          </p:val>
                                        </p:tav>
                                      </p:tavLst>
                                    </p:anim>
                                    <p:anim calcmode="lin" valueType="num">
                                      <p:cBhvr>
                                        <p:cTn id="108" dur="500" fill="hold"/>
                                        <p:tgtEl>
                                          <p:spTgt spid="215059"/>
                                        </p:tgtEl>
                                        <p:attrNameLst>
                                          <p:attrName>ppt_h</p:attrName>
                                        </p:attrNameLst>
                                      </p:cBhvr>
                                      <p:tavLst>
                                        <p:tav tm="0">
                                          <p:val>
                                            <p:strVal val="4*#ppt_h"/>
                                          </p:val>
                                        </p:tav>
                                        <p:tav tm="100000">
                                          <p:val>
                                            <p:strVal val="#ppt_h"/>
                                          </p:val>
                                        </p:tav>
                                      </p:tavLst>
                                    </p:anim>
                                  </p:childTnLst>
                                </p:cTn>
                              </p:par>
                              <p:par>
                                <p:cTn id="109" presetID="23" presetClass="entr" presetSubtype="32" fill="hold" grpId="0" nodeType="withEffect">
                                  <p:stCondLst>
                                    <p:cond delay="0"/>
                                  </p:stCondLst>
                                  <p:childTnLst>
                                    <p:set>
                                      <p:cBhvr>
                                        <p:cTn id="110" dur="1" fill="hold">
                                          <p:stCondLst>
                                            <p:cond delay="0"/>
                                          </p:stCondLst>
                                        </p:cTn>
                                        <p:tgtEl>
                                          <p:spTgt spid="215060"/>
                                        </p:tgtEl>
                                        <p:attrNameLst>
                                          <p:attrName>style.visibility</p:attrName>
                                        </p:attrNameLst>
                                      </p:cBhvr>
                                      <p:to>
                                        <p:strVal val="visible"/>
                                      </p:to>
                                    </p:set>
                                    <p:anim calcmode="lin" valueType="num">
                                      <p:cBhvr>
                                        <p:cTn id="111" dur="500" fill="hold"/>
                                        <p:tgtEl>
                                          <p:spTgt spid="215060"/>
                                        </p:tgtEl>
                                        <p:attrNameLst>
                                          <p:attrName>ppt_w</p:attrName>
                                        </p:attrNameLst>
                                      </p:cBhvr>
                                      <p:tavLst>
                                        <p:tav tm="0">
                                          <p:val>
                                            <p:strVal val="4*#ppt_w"/>
                                          </p:val>
                                        </p:tav>
                                        <p:tav tm="100000">
                                          <p:val>
                                            <p:strVal val="#ppt_w"/>
                                          </p:val>
                                        </p:tav>
                                      </p:tavLst>
                                    </p:anim>
                                    <p:anim calcmode="lin" valueType="num">
                                      <p:cBhvr>
                                        <p:cTn id="112" dur="500" fill="hold"/>
                                        <p:tgtEl>
                                          <p:spTgt spid="215060"/>
                                        </p:tgtEl>
                                        <p:attrNameLst>
                                          <p:attrName>ppt_h</p:attrName>
                                        </p:attrNameLst>
                                      </p:cBhvr>
                                      <p:tavLst>
                                        <p:tav tm="0">
                                          <p:val>
                                            <p:strVal val="4*#ppt_h"/>
                                          </p:val>
                                        </p:tav>
                                        <p:tav tm="100000">
                                          <p:val>
                                            <p:strVal val="#ppt_h"/>
                                          </p:val>
                                        </p:tav>
                                      </p:tavLst>
                                    </p:anim>
                                  </p:childTnLst>
                                </p:cTn>
                              </p:par>
                              <p:par>
                                <p:cTn id="113" presetID="9" presetClass="entr" presetSubtype="0" fill="hold" nodeType="withEffect">
                                  <p:stCondLst>
                                    <p:cond delay="0"/>
                                  </p:stCondLst>
                                  <p:childTnLst>
                                    <p:set>
                                      <p:cBhvr>
                                        <p:cTn id="114" dur="1" fill="hold">
                                          <p:stCondLst>
                                            <p:cond delay="0"/>
                                          </p:stCondLst>
                                        </p:cTn>
                                        <p:tgtEl>
                                          <p:spTgt spid="215074"/>
                                        </p:tgtEl>
                                        <p:attrNameLst>
                                          <p:attrName>style.visibility</p:attrName>
                                        </p:attrNameLst>
                                      </p:cBhvr>
                                      <p:to>
                                        <p:strVal val="visible"/>
                                      </p:to>
                                    </p:set>
                                    <p:animEffect transition="in" filter="dissolve">
                                      <p:cBhvr>
                                        <p:cTn id="115" dur="500"/>
                                        <p:tgtEl>
                                          <p:spTgt spid="215074"/>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15071"/>
                                        </p:tgtEl>
                                        <p:attrNameLst>
                                          <p:attrName>style.visibility</p:attrName>
                                        </p:attrNameLst>
                                      </p:cBhvr>
                                      <p:to>
                                        <p:strVal val="visible"/>
                                      </p:to>
                                    </p:set>
                                    <p:animEffect transition="in" filter="dissolve">
                                      <p:cBhvr>
                                        <p:cTn id="118" dur="500"/>
                                        <p:tgtEl>
                                          <p:spTgt spid="21507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15070"/>
                                        </p:tgtEl>
                                        <p:attrNameLst>
                                          <p:attrName>style.visibility</p:attrName>
                                        </p:attrNameLst>
                                      </p:cBhvr>
                                      <p:to>
                                        <p:strVal val="visible"/>
                                      </p:to>
                                    </p:set>
                                    <p:animEffect transition="in" filter="dissolve">
                                      <p:cBhvr>
                                        <p:cTn id="121" dur="500"/>
                                        <p:tgtEl>
                                          <p:spTgt spid="21507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15069"/>
                                        </p:tgtEl>
                                        <p:attrNameLst>
                                          <p:attrName>style.visibility</p:attrName>
                                        </p:attrNameLst>
                                      </p:cBhvr>
                                      <p:to>
                                        <p:strVal val="visible"/>
                                      </p:to>
                                    </p:set>
                                    <p:animEffect transition="in" filter="dissolve">
                                      <p:cBhvr>
                                        <p:cTn id="124" dur="500"/>
                                        <p:tgtEl>
                                          <p:spTgt spid="215069"/>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215072"/>
                                        </p:tgtEl>
                                        <p:attrNameLst>
                                          <p:attrName>style.visibility</p:attrName>
                                        </p:attrNameLst>
                                      </p:cBhvr>
                                      <p:to>
                                        <p:strVal val="visible"/>
                                      </p:to>
                                    </p:set>
                                    <p:animEffect transition="in" filter="dissolve">
                                      <p:cBhvr>
                                        <p:cTn id="127" dur="500"/>
                                        <p:tgtEl>
                                          <p:spTgt spid="215072"/>
                                        </p:tgtEl>
                                      </p:cBhvr>
                                    </p:animEffect>
                                  </p:childTnLst>
                                </p:cTn>
                              </p:par>
                              <p:par>
                                <p:cTn id="128" presetID="1" presetClass="entr" presetSubtype="0" fill="hold" grpId="0" nodeType="withEffect">
                                  <p:stCondLst>
                                    <p:cond delay="0"/>
                                  </p:stCondLst>
                                  <p:childTnLst>
                                    <p:set>
                                      <p:cBhvr>
                                        <p:cTn id="129" dur="1" fill="hold">
                                          <p:stCondLst>
                                            <p:cond delay="0"/>
                                          </p:stCondLst>
                                        </p:cTn>
                                        <p:tgtEl>
                                          <p:spTgt spid="215075"/>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15074"/>
                                        </p:tgtEl>
                                        <p:attrNameLst>
                                          <p:attrName>style.visibility</p:attrName>
                                        </p:attrNameLst>
                                      </p:cBhvr>
                                      <p:to>
                                        <p:strVal val="visible"/>
                                      </p:to>
                                    </p:set>
                                  </p:childTnLst>
                                </p:cTn>
                              </p:par>
                              <p:par>
                                <p:cTn id="132" presetID="1" presetClass="exit" presetSubtype="0" fill="hold" nodeType="withEffect">
                                  <p:stCondLst>
                                    <p:cond delay="0"/>
                                  </p:stCondLst>
                                  <p:childTnLst>
                                    <p:set>
                                      <p:cBhvr>
                                        <p:cTn id="133" dur="1" fill="hold">
                                          <p:stCondLst>
                                            <p:cond delay="0"/>
                                          </p:stCondLst>
                                        </p:cTn>
                                        <p:tgtEl>
                                          <p:spTgt spid="215044"/>
                                        </p:tgtEl>
                                        <p:attrNameLst>
                                          <p:attrName>style.visibility</p:attrName>
                                        </p:attrNameLst>
                                      </p:cBhvr>
                                      <p:to>
                                        <p:strVal val="hidden"/>
                                      </p:to>
                                    </p:set>
                                  </p:childTnLst>
                                </p:cTn>
                              </p:par>
                              <p:par>
                                <p:cTn id="134" presetID="1" presetClass="exit" presetSubtype="0" fill="hold" grpId="0" nodeType="withEffect">
                                  <p:stCondLst>
                                    <p:cond delay="0"/>
                                  </p:stCondLst>
                                  <p:childTnLst>
                                    <p:set>
                                      <p:cBhvr>
                                        <p:cTn id="135" dur="1" fill="hold">
                                          <p:stCondLst>
                                            <p:cond delay="0"/>
                                          </p:stCondLst>
                                        </p:cTn>
                                        <p:tgtEl>
                                          <p:spTgt spid="215067"/>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215054"/>
                                        </p:tgtEl>
                                        <p:attrNameLst>
                                          <p:attrName>style.visibility</p:attrName>
                                        </p:attrNameLst>
                                      </p:cBhvr>
                                      <p:to>
                                        <p:strVal val="visible"/>
                                      </p:to>
                                    </p:set>
                                    <p:animEffect transition="in" filter="dissolve">
                                      <p:cBhvr>
                                        <p:cTn id="140" dur="500"/>
                                        <p:tgtEl>
                                          <p:spTgt spid="215054"/>
                                        </p:tgtEl>
                                      </p:cBhvr>
                                    </p:animEffect>
                                  </p:childTnLst>
                                </p:cTn>
                              </p:par>
                              <p:par>
                                <p:cTn id="141" presetID="9" presetClass="entr" presetSubtype="0" fill="hold" nodeType="withEffect">
                                  <p:stCondLst>
                                    <p:cond delay="0"/>
                                  </p:stCondLst>
                                  <p:childTnLst>
                                    <p:set>
                                      <p:cBhvr>
                                        <p:cTn id="142" dur="1" fill="hold">
                                          <p:stCondLst>
                                            <p:cond delay="0"/>
                                          </p:stCondLst>
                                        </p:cTn>
                                        <p:tgtEl>
                                          <p:spTgt spid="215053"/>
                                        </p:tgtEl>
                                        <p:attrNameLst>
                                          <p:attrName>style.visibility</p:attrName>
                                        </p:attrNameLst>
                                      </p:cBhvr>
                                      <p:to>
                                        <p:strVal val="visible"/>
                                      </p:to>
                                    </p:set>
                                    <p:animEffect transition="in" filter="dissolve">
                                      <p:cBhvr>
                                        <p:cTn id="143" dur="500"/>
                                        <p:tgtEl>
                                          <p:spTgt spid="215053"/>
                                        </p:tgtEl>
                                      </p:cBhvr>
                                    </p:animEffect>
                                  </p:childTnLst>
                                </p:cTn>
                              </p:par>
                              <p:par>
                                <p:cTn id="144" presetID="9" presetClass="entr" presetSubtype="0" fill="hold" nodeType="withEffect">
                                  <p:stCondLst>
                                    <p:cond delay="0"/>
                                  </p:stCondLst>
                                  <p:childTnLst>
                                    <p:set>
                                      <p:cBhvr>
                                        <p:cTn id="145" dur="1" fill="hold">
                                          <p:stCondLst>
                                            <p:cond delay="0"/>
                                          </p:stCondLst>
                                        </p:cTn>
                                        <p:tgtEl>
                                          <p:spTgt spid="215057"/>
                                        </p:tgtEl>
                                        <p:attrNameLst>
                                          <p:attrName>style.visibility</p:attrName>
                                        </p:attrNameLst>
                                      </p:cBhvr>
                                      <p:to>
                                        <p:strVal val="visible"/>
                                      </p:to>
                                    </p:set>
                                    <p:animEffect transition="in" filter="dissolve">
                                      <p:cBhvr>
                                        <p:cTn id="146" dur="500"/>
                                        <p:tgtEl>
                                          <p:spTgt spid="215057"/>
                                        </p:tgtEl>
                                      </p:cBhvr>
                                    </p:animEffect>
                                  </p:childTnLst>
                                </p:cTn>
                              </p:par>
                              <p:par>
                                <p:cTn id="147" presetID="9" presetClass="entr" presetSubtype="0" fill="hold" nodeType="withEffect">
                                  <p:stCondLst>
                                    <p:cond delay="0"/>
                                  </p:stCondLst>
                                  <p:childTnLst>
                                    <p:set>
                                      <p:cBhvr>
                                        <p:cTn id="148" dur="1" fill="hold">
                                          <p:stCondLst>
                                            <p:cond delay="0"/>
                                          </p:stCondLst>
                                        </p:cTn>
                                        <p:tgtEl>
                                          <p:spTgt spid="215056"/>
                                        </p:tgtEl>
                                        <p:attrNameLst>
                                          <p:attrName>style.visibility</p:attrName>
                                        </p:attrNameLst>
                                      </p:cBhvr>
                                      <p:to>
                                        <p:strVal val="visible"/>
                                      </p:to>
                                    </p:set>
                                    <p:animEffect transition="in" filter="dissolve">
                                      <p:cBhvr>
                                        <p:cTn id="149" dur="500"/>
                                        <p:tgtEl>
                                          <p:spTgt spid="215056"/>
                                        </p:tgtEl>
                                      </p:cBhvr>
                                    </p:animEffect>
                                  </p:childTnLst>
                                </p:cTn>
                              </p:par>
                              <p:par>
                                <p:cTn id="150" presetID="9" presetClass="entr" presetSubtype="0" fill="hold" nodeType="withEffect">
                                  <p:stCondLst>
                                    <p:cond delay="0"/>
                                  </p:stCondLst>
                                  <p:childTnLst>
                                    <p:set>
                                      <p:cBhvr>
                                        <p:cTn id="151" dur="1" fill="hold">
                                          <p:stCondLst>
                                            <p:cond delay="0"/>
                                          </p:stCondLst>
                                        </p:cTn>
                                        <p:tgtEl>
                                          <p:spTgt spid="215055"/>
                                        </p:tgtEl>
                                        <p:attrNameLst>
                                          <p:attrName>style.visibility</p:attrName>
                                        </p:attrNameLst>
                                      </p:cBhvr>
                                      <p:to>
                                        <p:strVal val="visible"/>
                                      </p:to>
                                    </p:set>
                                    <p:animEffect transition="in" filter="dissolve">
                                      <p:cBhvr>
                                        <p:cTn id="152" dur="500"/>
                                        <p:tgtEl>
                                          <p:spTgt spid="215055"/>
                                        </p:tgtEl>
                                      </p:cBhvr>
                                    </p:animEffect>
                                  </p:childTnLst>
                                </p:cTn>
                              </p:par>
                              <p:par>
                                <p:cTn id="153" presetID="9" presetClass="exit" presetSubtype="0" fill="hold" nodeType="withEffect">
                                  <p:stCondLst>
                                    <p:cond delay="0"/>
                                  </p:stCondLst>
                                  <p:childTnLst>
                                    <p:animEffect transition="out" filter="dissolve">
                                      <p:cBhvr>
                                        <p:cTn id="154" dur="500"/>
                                        <p:tgtEl>
                                          <p:spTgt spid="215048"/>
                                        </p:tgtEl>
                                      </p:cBhvr>
                                    </p:animEffect>
                                    <p:set>
                                      <p:cBhvr>
                                        <p:cTn id="155" dur="1" fill="hold">
                                          <p:stCondLst>
                                            <p:cond delay="499"/>
                                          </p:stCondLst>
                                        </p:cTn>
                                        <p:tgtEl>
                                          <p:spTgt spid="215048"/>
                                        </p:tgtEl>
                                        <p:attrNameLst>
                                          <p:attrName>style.visibility</p:attrName>
                                        </p:attrNameLst>
                                      </p:cBhvr>
                                      <p:to>
                                        <p:strVal val="hidden"/>
                                      </p:to>
                                    </p:set>
                                  </p:childTnLst>
                                </p:cTn>
                              </p:par>
                              <p:par>
                                <p:cTn id="156" presetID="9" presetClass="exit" presetSubtype="0" fill="hold" nodeType="withEffect">
                                  <p:stCondLst>
                                    <p:cond delay="0"/>
                                  </p:stCondLst>
                                  <p:childTnLst>
                                    <p:animEffect transition="out" filter="dissolve">
                                      <p:cBhvr>
                                        <p:cTn id="157" dur="500"/>
                                        <p:tgtEl>
                                          <p:spTgt spid="215047"/>
                                        </p:tgtEl>
                                      </p:cBhvr>
                                    </p:animEffect>
                                    <p:set>
                                      <p:cBhvr>
                                        <p:cTn id="158" dur="1" fill="hold">
                                          <p:stCondLst>
                                            <p:cond delay="499"/>
                                          </p:stCondLst>
                                        </p:cTn>
                                        <p:tgtEl>
                                          <p:spTgt spid="215047"/>
                                        </p:tgtEl>
                                        <p:attrNameLst>
                                          <p:attrName>style.visibility</p:attrName>
                                        </p:attrNameLst>
                                      </p:cBhvr>
                                      <p:to>
                                        <p:strVal val="hidden"/>
                                      </p:to>
                                    </p:set>
                                  </p:childTnLst>
                                </p:cTn>
                              </p:par>
                              <p:par>
                                <p:cTn id="159" presetID="9" presetClass="entr" presetSubtype="0" fill="hold" nodeType="withEffect">
                                  <p:stCondLst>
                                    <p:cond delay="0"/>
                                  </p:stCondLst>
                                  <p:childTnLst>
                                    <p:set>
                                      <p:cBhvr>
                                        <p:cTn id="160" dur="1" fill="hold">
                                          <p:stCondLst>
                                            <p:cond delay="0"/>
                                          </p:stCondLst>
                                        </p:cTn>
                                        <p:tgtEl>
                                          <p:spTgt spid="215064"/>
                                        </p:tgtEl>
                                        <p:attrNameLst>
                                          <p:attrName>style.visibility</p:attrName>
                                        </p:attrNameLst>
                                      </p:cBhvr>
                                      <p:to>
                                        <p:strVal val="visible"/>
                                      </p:to>
                                    </p:set>
                                    <p:animEffect transition="in" filter="dissolve">
                                      <p:cBhvr>
                                        <p:cTn id="161" dur="500"/>
                                        <p:tgtEl>
                                          <p:spTgt spid="215064"/>
                                        </p:tgtEl>
                                      </p:cBhvr>
                                    </p:animEffect>
                                  </p:childTnLst>
                                </p:cTn>
                              </p:par>
                              <p:par>
                                <p:cTn id="162" presetID="9" presetClass="exit" presetSubtype="0" fill="hold" nodeType="withEffect">
                                  <p:stCondLst>
                                    <p:cond delay="0"/>
                                  </p:stCondLst>
                                  <p:childTnLst>
                                    <p:animEffect transition="out" filter="dissolve">
                                      <p:cBhvr>
                                        <p:cTn id="163" dur="500"/>
                                        <p:tgtEl>
                                          <p:spTgt spid="215050"/>
                                        </p:tgtEl>
                                      </p:cBhvr>
                                    </p:animEffect>
                                    <p:set>
                                      <p:cBhvr>
                                        <p:cTn id="164" dur="1" fill="hold">
                                          <p:stCondLst>
                                            <p:cond delay="499"/>
                                          </p:stCondLst>
                                        </p:cTn>
                                        <p:tgtEl>
                                          <p:spTgt spid="215050"/>
                                        </p:tgtEl>
                                        <p:attrNameLst>
                                          <p:attrName>style.visibility</p:attrName>
                                        </p:attrNameLst>
                                      </p:cBhvr>
                                      <p:to>
                                        <p:strVal val="hidden"/>
                                      </p:to>
                                    </p:set>
                                  </p:childTnLst>
                                </p:cTn>
                              </p:par>
                              <p:par>
                                <p:cTn id="165" presetID="1" presetClass="entr" presetSubtype="0" fill="hold" nodeType="withEffect">
                                  <p:stCondLst>
                                    <p:cond delay="0"/>
                                  </p:stCondLst>
                                  <p:childTnLst>
                                    <p:set>
                                      <p:cBhvr>
                                        <p:cTn id="166" dur="1" fill="hold">
                                          <p:stCondLst>
                                            <p:cond delay="0"/>
                                          </p:stCondLst>
                                        </p:cTn>
                                        <p:tgtEl>
                                          <p:spTgt spid="215084"/>
                                        </p:tgtEl>
                                        <p:attrNameLst>
                                          <p:attrName>style.visibility</p:attrName>
                                        </p:attrNameLst>
                                      </p:cBhvr>
                                      <p:to>
                                        <p:strVal val="visible"/>
                                      </p:to>
                                    </p:set>
                                  </p:childTnLst>
                                </p:cTn>
                              </p:par>
                            </p:childTnLst>
                          </p:cTn>
                        </p:par>
                        <p:par>
                          <p:cTn id="167" fill="hold">
                            <p:stCondLst>
                              <p:cond delay="500"/>
                            </p:stCondLst>
                            <p:childTnLst>
                              <p:par>
                                <p:cTn id="168" presetID="9" presetClass="entr" presetSubtype="0" fill="hold" nodeType="afterEffect">
                                  <p:stCondLst>
                                    <p:cond delay="0"/>
                                  </p:stCondLst>
                                  <p:childTnLst>
                                    <p:set>
                                      <p:cBhvr>
                                        <p:cTn id="169" dur="1" fill="hold">
                                          <p:stCondLst>
                                            <p:cond delay="0"/>
                                          </p:stCondLst>
                                        </p:cTn>
                                        <p:tgtEl>
                                          <p:spTgt spid="215074"/>
                                        </p:tgtEl>
                                        <p:attrNameLst>
                                          <p:attrName>style.visibility</p:attrName>
                                        </p:attrNameLst>
                                      </p:cBhvr>
                                      <p:to>
                                        <p:strVal val="visible"/>
                                      </p:to>
                                    </p:set>
                                    <p:animEffect transition="in" filter="dissolve">
                                      <p:cBhvr>
                                        <p:cTn id="170" dur="500"/>
                                        <p:tgtEl>
                                          <p:spTgt spid="215074"/>
                                        </p:tgtEl>
                                      </p:cBhvr>
                                    </p:animEffect>
                                  </p:childTnLst>
                                </p:cTn>
                              </p:par>
                            </p:childTnLst>
                          </p:cTn>
                        </p:par>
                        <p:par>
                          <p:cTn id="171" fill="hold">
                            <p:stCondLst>
                              <p:cond delay="1000"/>
                            </p:stCondLst>
                            <p:childTnLst>
                              <p:par>
                                <p:cTn id="172" presetID="9" presetClass="entr" presetSubtype="0" fill="hold" grpId="0" nodeType="afterEffect">
                                  <p:stCondLst>
                                    <p:cond delay="0"/>
                                  </p:stCondLst>
                                  <p:childTnLst>
                                    <p:set>
                                      <p:cBhvr>
                                        <p:cTn id="173" dur="1" fill="hold">
                                          <p:stCondLst>
                                            <p:cond delay="0"/>
                                          </p:stCondLst>
                                        </p:cTn>
                                        <p:tgtEl>
                                          <p:spTgt spid="215063"/>
                                        </p:tgtEl>
                                        <p:attrNameLst>
                                          <p:attrName>style.visibility</p:attrName>
                                        </p:attrNameLst>
                                      </p:cBhvr>
                                      <p:to>
                                        <p:strVal val="visible"/>
                                      </p:to>
                                    </p:set>
                                    <p:animEffect transition="in" filter="dissolve">
                                      <p:cBhvr>
                                        <p:cTn id="174" dur="500"/>
                                        <p:tgtEl>
                                          <p:spTgt spid="215063"/>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215080"/>
                                        </p:tgtEl>
                                        <p:attrNameLst>
                                          <p:attrName>style.visibility</p:attrName>
                                        </p:attrNameLst>
                                      </p:cBhvr>
                                      <p:to>
                                        <p:strVal val="visible"/>
                                      </p:to>
                                    </p:set>
                                    <p:animEffect transition="in" filter="dissolve">
                                      <p:cBhvr>
                                        <p:cTn id="179" dur="500"/>
                                        <p:tgtEl>
                                          <p:spTgt spid="215080"/>
                                        </p:tgtEl>
                                      </p:cBhvr>
                                    </p:animEffect>
                                  </p:childTnLst>
                                </p:cTn>
                              </p:par>
                            </p:childTnLst>
                          </p:cTn>
                        </p:par>
                        <p:par>
                          <p:cTn id="180" fill="hold">
                            <p:stCondLst>
                              <p:cond delay="500"/>
                            </p:stCondLst>
                            <p:childTnLst>
                              <p:par>
                                <p:cTn id="181" presetID="22" presetClass="entr" presetSubtype="2" fill="hold" nodeType="afterEffect">
                                  <p:stCondLst>
                                    <p:cond delay="0"/>
                                  </p:stCondLst>
                                  <p:childTnLst>
                                    <p:set>
                                      <p:cBhvr>
                                        <p:cTn id="182" dur="1" fill="hold">
                                          <p:stCondLst>
                                            <p:cond delay="0"/>
                                          </p:stCondLst>
                                        </p:cTn>
                                        <p:tgtEl>
                                          <p:spTgt spid="215077"/>
                                        </p:tgtEl>
                                        <p:attrNameLst>
                                          <p:attrName>style.visibility</p:attrName>
                                        </p:attrNameLst>
                                      </p:cBhvr>
                                      <p:to>
                                        <p:strVal val="visible"/>
                                      </p:to>
                                    </p:set>
                                    <p:animEffect transition="in" filter="wipe(right)">
                                      <p:cBhvr>
                                        <p:cTn id="183" dur="500"/>
                                        <p:tgtEl>
                                          <p:spTgt spid="215077"/>
                                        </p:tgtEl>
                                      </p:cBhvr>
                                    </p:animEffec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grpId="0" nodeType="clickEffect">
                                  <p:stCondLst>
                                    <p:cond delay="0"/>
                                  </p:stCondLst>
                                  <p:childTnLst>
                                    <p:set>
                                      <p:cBhvr>
                                        <p:cTn id="187" dur="1" fill="hold">
                                          <p:stCondLst>
                                            <p:cond delay="0"/>
                                          </p:stCondLst>
                                        </p:cTn>
                                        <p:tgtEl>
                                          <p:spTgt spid="215089"/>
                                        </p:tgtEl>
                                        <p:attrNameLst>
                                          <p:attrName>style.visibility</p:attrName>
                                        </p:attrNameLst>
                                      </p:cBhvr>
                                      <p:to>
                                        <p:strVal val="visible"/>
                                      </p:to>
                                    </p:set>
                                    <p:animEffect transition="in" filter="wipe(left)">
                                      <p:cBhvr>
                                        <p:cTn id="188" dur="500"/>
                                        <p:tgtEl>
                                          <p:spTgt spid="215089"/>
                                        </p:tgtEl>
                                      </p:cBhvr>
                                    </p:animEffect>
                                  </p:childTnLst>
                                </p:cTn>
                              </p:par>
                            </p:childTnLst>
                          </p:cTn>
                        </p:par>
                        <p:par>
                          <p:cTn id="189" fill="hold">
                            <p:stCondLst>
                              <p:cond delay="500"/>
                            </p:stCondLst>
                            <p:childTnLst>
                              <p:par>
                                <p:cTn id="190" presetID="22" presetClass="entr" presetSubtype="4" fill="hold" nodeType="afterEffect">
                                  <p:stCondLst>
                                    <p:cond delay="0"/>
                                  </p:stCondLst>
                                  <p:childTnLst>
                                    <p:set>
                                      <p:cBhvr>
                                        <p:cTn id="191" dur="1" fill="hold">
                                          <p:stCondLst>
                                            <p:cond delay="0"/>
                                          </p:stCondLst>
                                        </p:cTn>
                                        <p:tgtEl>
                                          <p:spTgt spid="215088"/>
                                        </p:tgtEl>
                                        <p:attrNameLst>
                                          <p:attrName>style.visibility</p:attrName>
                                        </p:attrNameLst>
                                      </p:cBhvr>
                                      <p:to>
                                        <p:strVal val="visible"/>
                                      </p:to>
                                    </p:set>
                                    <p:animEffect transition="in" filter="wipe(down)">
                                      <p:cBhvr>
                                        <p:cTn id="192" dur="500"/>
                                        <p:tgtEl>
                                          <p:spTgt spid="215088"/>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215078"/>
                                        </p:tgtEl>
                                        <p:attrNameLst>
                                          <p:attrName>style.visibility</p:attrName>
                                        </p:attrNameLst>
                                      </p:cBhvr>
                                      <p:to>
                                        <p:strVal val="visible"/>
                                      </p:to>
                                    </p:set>
                                    <p:animEffect transition="in" filter="wipe(left)">
                                      <p:cBhvr>
                                        <p:cTn id="197" dur="500"/>
                                        <p:tgtEl>
                                          <p:spTgt spid="215078"/>
                                        </p:tgtEl>
                                      </p:cBhvr>
                                    </p:animEffect>
                                  </p:childTnLst>
                                </p:cTn>
                              </p:par>
                            </p:childTnLst>
                          </p:cTn>
                        </p:par>
                      </p:childTnLst>
                    </p:cTn>
                  </p:par>
                  <p:par>
                    <p:cTn id="198" fill="hold">
                      <p:stCondLst>
                        <p:cond delay="indefinite"/>
                      </p:stCondLst>
                      <p:childTnLst>
                        <p:par>
                          <p:cTn id="199" fill="hold">
                            <p:stCondLst>
                              <p:cond delay="0"/>
                            </p:stCondLst>
                            <p:childTnLst>
                              <p:par>
                                <p:cTn id="200" presetID="9" presetClass="exit" presetSubtype="0" fill="hold" grpId="1" nodeType="clickEffect">
                                  <p:stCondLst>
                                    <p:cond delay="0"/>
                                  </p:stCondLst>
                                  <p:childTnLst>
                                    <p:animEffect transition="out" filter="dissolve">
                                      <p:cBhvr>
                                        <p:cTn id="201" dur="500"/>
                                        <p:tgtEl>
                                          <p:spTgt spid="215080"/>
                                        </p:tgtEl>
                                      </p:cBhvr>
                                    </p:animEffect>
                                    <p:set>
                                      <p:cBhvr>
                                        <p:cTn id="202" dur="1" fill="hold">
                                          <p:stCondLst>
                                            <p:cond delay="499"/>
                                          </p:stCondLst>
                                        </p:cTn>
                                        <p:tgtEl>
                                          <p:spTgt spid="215080"/>
                                        </p:tgtEl>
                                        <p:attrNameLst>
                                          <p:attrName>style.visibility</p:attrName>
                                        </p:attrNameLst>
                                      </p:cBhvr>
                                      <p:to>
                                        <p:strVal val="hidden"/>
                                      </p:to>
                                    </p:set>
                                  </p:childTnLst>
                                </p:cTn>
                              </p:par>
                              <p:par>
                                <p:cTn id="203" presetID="9" presetClass="exit" presetSubtype="0" fill="hold" nodeType="withEffect">
                                  <p:stCondLst>
                                    <p:cond delay="0"/>
                                  </p:stCondLst>
                                  <p:childTnLst>
                                    <p:animEffect transition="out" filter="dissolve">
                                      <p:cBhvr>
                                        <p:cTn id="204" dur="500"/>
                                        <p:tgtEl>
                                          <p:spTgt spid="215077"/>
                                        </p:tgtEl>
                                      </p:cBhvr>
                                    </p:animEffect>
                                    <p:set>
                                      <p:cBhvr>
                                        <p:cTn id="205" dur="1" fill="hold">
                                          <p:stCondLst>
                                            <p:cond delay="499"/>
                                          </p:stCondLst>
                                        </p:cTn>
                                        <p:tgtEl>
                                          <p:spTgt spid="215077"/>
                                        </p:tgtEl>
                                        <p:attrNameLst>
                                          <p:attrName>style.visibility</p:attrName>
                                        </p:attrNameLst>
                                      </p:cBhvr>
                                      <p:to>
                                        <p:strVal val="hidden"/>
                                      </p:to>
                                    </p:set>
                                  </p:childTnLst>
                                </p:cTn>
                              </p:par>
                              <p:par>
                                <p:cTn id="206" presetID="9" presetClass="entr" presetSubtype="0" fill="hold" grpId="0" nodeType="withEffect">
                                  <p:stCondLst>
                                    <p:cond delay="0"/>
                                  </p:stCondLst>
                                  <p:childTnLst>
                                    <p:set>
                                      <p:cBhvr>
                                        <p:cTn id="207" dur="1" fill="hold">
                                          <p:stCondLst>
                                            <p:cond delay="0"/>
                                          </p:stCondLst>
                                        </p:cTn>
                                        <p:tgtEl>
                                          <p:spTgt spid="215086"/>
                                        </p:tgtEl>
                                        <p:attrNameLst>
                                          <p:attrName>style.visibility</p:attrName>
                                        </p:attrNameLst>
                                      </p:cBhvr>
                                      <p:to>
                                        <p:strVal val="visible"/>
                                      </p:to>
                                    </p:set>
                                    <p:animEffect transition="in" filter="dissolve">
                                      <p:cBhvr>
                                        <p:cTn id="208" dur="500"/>
                                        <p:tgtEl>
                                          <p:spTgt spid="215086"/>
                                        </p:tgtEl>
                                      </p:cBhvr>
                                    </p:animEffect>
                                  </p:childTnLst>
                                </p:cTn>
                              </p:par>
                              <p:par>
                                <p:cTn id="209" presetID="9" presetClass="entr" presetSubtype="0" fill="hold" nodeType="withEffect">
                                  <p:stCondLst>
                                    <p:cond delay="0"/>
                                  </p:stCondLst>
                                  <p:childTnLst>
                                    <p:set>
                                      <p:cBhvr>
                                        <p:cTn id="210" dur="1" fill="hold">
                                          <p:stCondLst>
                                            <p:cond delay="0"/>
                                          </p:stCondLst>
                                        </p:cTn>
                                        <p:tgtEl>
                                          <p:spTgt spid="215085"/>
                                        </p:tgtEl>
                                        <p:attrNameLst>
                                          <p:attrName>style.visibility</p:attrName>
                                        </p:attrNameLst>
                                      </p:cBhvr>
                                      <p:to>
                                        <p:strVal val="visible"/>
                                      </p:to>
                                    </p:set>
                                    <p:animEffect transition="in" filter="dissolve">
                                      <p:cBhvr>
                                        <p:cTn id="211" dur="500"/>
                                        <p:tgtEl>
                                          <p:spTgt spid="215085"/>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215079"/>
                                        </p:tgtEl>
                                        <p:attrNameLst>
                                          <p:attrName>style.visibility</p:attrName>
                                        </p:attrNameLst>
                                      </p:cBhvr>
                                      <p:to>
                                        <p:strVal val="visible"/>
                                      </p:to>
                                    </p:set>
                                    <p:animEffect transition="in" filter="wipe(left)">
                                      <p:cBhvr>
                                        <p:cTn id="216" dur="500"/>
                                        <p:tgtEl>
                                          <p:spTgt spid="215079"/>
                                        </p:tgtEl>
                                      </p:cBhvr>
                                    </p:animEffect>
                                  </p:childTnLst>
                                </p:cTn>
                              </p:par>
                            </p:childTnLst>
                          </p:cTn>
                        </p:par>
                        <p:par>
                          <p:cTn id="217" fill="hold">
                            <p:stCondLst>
                              <p:cond delay="500"/>
                            </p:stCondLst>
                            <p:childTnLst>
                              <p:par>
                                <p:cTn id="218" presetID="9" presetClass="entr" presetSubtype="0" fill="hold" grpId="0" nodeType="afterEffect">
                                  <p:stCondLst>
                                    <p:cond delay="600"/>
                                  </p:stCondLst>
                                  <p:childTnLst>
                                    <p:set>
                                      <p:cBhvr>
                                        <p:cTn id="219" dur="1" fill="hold">
                                          <p:stCondLst>
                                            <p:cond delay="0"/>
                                          </p:stCondLst>
                                        </p:cTn>
                                        <p:tgtEl>
                                          <p:spTgt spid="51"/>
                                        </p:tgtEl>
                                        <p:attrNameLst>
                                          <p:attrName>style.visibility</p:attrName>
                                        </p:attrNameLst>
                                      </p:cBhvr>
                                      <p:to>
                                        <p:strVal val="visible"/>
                                      </p:to>
                                    </p:set>
                                    <p:animEffect transition="in" filter="dissolve">
                                      <p:cBhvr>
                                        <p:cTn id="220" dur="500"/>
                                        <p:tgtEl>
                                          <p:spTgt spid="51"/>
                                        </p:tgtEl>
                                      </p:cBhvr>
                                    </p:animEffect>
                                  </p:childTnLst>
                                </p:cTn>
                              </p:par>
                            </p:childTnLst>
                          </p:cTn>
                        </p:par>
                        <p:par>
                          <p:cTn id="221" fill="hold">
                            <p:stCondLst>
                              <p:cond delay="1600"/>
                            </p:stCondLst>
                            <p:childTnLst>
                              <p:par>
                                <p:cTn id="222" presetID="22" presetClass="entr" presetSubtype="2" fill="hold" nodeType="afterEffect">
                                  <p:stCondLst>
                                    <p:cond delay="0"/>
                                  </p:stCondLst>
                                  <p:childTnLst>
                                    <p:set>
                                      <p:cBhvr>
                                        <p:cTn id="223" dur="1" fill="hold">
                                          <p:stCondLst>
                                            <p:cond delay="0"/>
                                          </p:stCondLst>
                                        </p:cTn>
                                        <p:tgtEl>
                                          <p:spTgt spid="54"/>
                                        </p:tgtEl>
                                        <p:attrNameLst>
                                          <p:attrName>style.visibility</p:attrName>
                                        </p:attrNameLst>
                                      </p:cBhvr>
                                      <p:to>
                                        <p:strVal val="visible"/>
                                      </p:to>
                                    </p:set>
                                    <p:animEffect transition="in" filter="wipe(right)">
                                      <p:cBhvr>
                                        <p:cTn id="22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8" grpId="0" animBg="1"/>
      <p:bldP spid="215059" grpId="0" animBg="1"/>
      <p:bldP spid="215060" grpId="0" animBg="1"/>
      <p:bldP spid="215061" grpId="0" animBg="1"/>
      <p:bldP spid="215062" grpId="0" animBg="1"/>
      <p:bldP spid="215063" grpId="0"/>
      <p:bldP spid="215065" grpId="0" animBg="1"/>
      <p:bldP spid="215066" grpId="0"/>
      <p:bldP spid="215067" grpId="0"/>
      <p:bldP spid="215067" grpId="1"/>
      <p:bldP spid="215068" grpId="0"/>
      <p:bldP spid="215069" grpId="0"/>
      <p:bldP spid="215070" grpId="0"/>
      <p:bldP spid="215071" grpId="0"/>
      <p:bldP spid="215072" grpId="0"/>
      <p:bldP spid="215075" grpId="0"/>
      <p:bldP spid="215076" grpId="0"/>
      <p:bldP spid="215078" grpId="0"/>
      <p:bldP spid="215079" grpId="0"/>
      <p:bldP spid="215080" grpId="0"/>
      <p:bldP spid="215080" grpId="1"/>
      <p:bldP spid="215081" grpId="0"/>
      <p:bldP spid="215083" grpId="0"/>
      <p:bldP spid="215086" grpId="0"/>
      <p:bldP spid="215089" grpId="0"/>
      <p:bldP spid="5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2"/>
          <p:cNvSpPr txBox="1">
            <a:spLocks noChangeArrowheads="1"/>
          </p:cNvSpPr>
          <p:nvPr/>
        </p:nvSpPr>
        <p:spPr bwMode="auto">
          <a:xfrm>
            <a:off x="323850" y="928688"/>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rPr>
              <a:t>(1) </a:t>
            </a:r>
            <a:r>
              <a:rPr lang="zh-CN" altLang="en-US">
                <a:solidFill>
                  <a:schemeClr val="bg1"/>
                </a:solidFill>
              </a:rPr>
              <a:t>实验现象</a:t>
            </a:r>
            <a:endParaRPr lang="zh-CN" altLang="en-US">
              <a:solidFill>
                <a:schemeClr val="bg1"/>
              </a:solidFill>
            </a:endParaRPr>
          </a:p>
        </p:txBody>
      </p:sp>
      <p:grpSp>
        <p:nvGrpSpPr>
          <p:cNvPr id="2" name="Group 3"/>
          <p:cNvGrpSpPr/>
          <p:nvPr/>
        </p:nvGrpSpPr>
        <p:grpSpPr bwMode="auto">
          <a:xfrm rot="-5400000">
            <a:off x="6873875" y="1123950"/>
            <a:ext cx="1371600" cy="685800"/>
            <a:chOff x="2064" y="3552"/>
            <a:chExt cx="864" cy="432"/>
          </a:xfrm>
        </p:grpSpPr>
        <p:sp>
          <p:nvSpPr>
            <p:cNvPr id="33795" name="Rectangle 4"/>
            <p:cNvSpPr>
              <a:spLocks noChangeArrowheads="1"/>
            </p:cNvSpPr>
            <p:nvPr/>
          </p:nvSpPr>
          <p:spPr bwMode="auto">
            <a:xfrm>
              <a:off x="2064" y="3552"/>
              <a:ext cx="864" cy="432"/>
            </a:xfrm>
            <a:prstGeom prst="rect">
              <a:avLst/>
            </a:prstGeom>
            <a:solidFill>
              <a:schemeClr val="tx1"/>
            </a:solidFill>
            <a:ln w="9525">
              <a:solidFill>
                <a:schemeClr val="tx1"/>
              </a:solidFill>
              <a:miter lim="800000"/>
            </a:ln>
          </p:spPr>
          <p:txBody>
            <a:bodyPr wrap="none" anchor="ctr"/>
            <a:lstStyle/>
            <a:p>
              <a:endParaRPr lang="zh-CN" altLang="en-US">
                <a:solidFill>
                  <a:schemeClr val="bg1"/>
                </a:solidFill>
              </a:endParaRPr>
            </a:p>
          </p:txBody>
        </p:sp>
        <p:sp>
          <p:nvSpPr>
            <p:cNvPr id="33796" name="Line 5"/>
            <p:cNvSpPr>
              <a:spLocks noChangeShapeType="1"/>
            </p:cNvSpPr>
            <p:nvPr/>
          </p:nvSpPr>
          <p:spPr bwMode="auto">
            <a:xfrm>
              <a:off x="2496" y="3552"/>
              <a:ext cx="0" cy="432"/>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6"/>
          <p:cNvGrpSpPr/>
          <p:nvPr/>
        </p:nvGrpSpPr>
        <p:grpSpPr bwMode="auto">
          <a:xfrm>
            <a:off x="7216775" y="784225"/>
            <a:ext cx="685800" cy="1371600"/>
            <a:chOff x="3552" y="432"/>
            <a:chExt cx="432" cy="864"/>
          </a:xfrm>
        </p:grpSpPr>
        <p:sp>
          <p:nvSpPr>
            <p:cNvPr id="33798" name="Rectangle 7"/>
            <p:cNvSpPr>
              <a:spLocks noChangeArrowheads="1"/>
            </p:cNvSpPr>
            <p:nvPr/>
          </p:nvSpPr>
          <p:spPr bwMode="auto">
            <a:xfrm rot="-5400000">
              <a:off x="3336" y="648"/>
              <a:ext cx="864" cy="432"/>
            </a:xfrm>
            <a:prstGeom prst="rect">
              <a:avLst/>
            </a:prstGeom>
            <a:solidFill>
              <a:schemeClr val="tx1"/>
            </a:solidFill>
            <a:ln w="9525">
              <a:solidFill>
                <a:schemeClr val="tx1"/>
              </a:solidFill>
              <a:miter lim="800000"/>
            </a:ln>
          </p:spPr>
          <p:txBody>
            <a:bodyPr wrap="none" anchor="ctr"/>
            <a:lstStyle/>
            <a:p>
              <a:endParaRPr lang="zh-CN" altLang="en-US">
                <a:solidFill>
                  <a:schemeClr val="bg1"/>
                </a:solidFill>
              </a:endParaRPr>
            </a:p>
          </p:txBody>
        </p:sp>
        <p:sp>
          <p:nvSpPr>
            <p:cNvPr id="33799" name="Line 8"/>
            <p:cNvSpPr>
              <a:spLocks noChangeShapeType="1"/>
            </p:cNvSpPr>
            <p:nvPr/>
          </p:nvSpPr>
          <p:spPr bwMode="auto">
            <a:xfrm rot="-5400000">
              <a:off x="3768" y="648"/>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7401" name="Text Box 9"/>
          <p:cNvSpPr txBox="1">
            <a:spLocks noChangeArrowheads="1"/>
          </p:cNvSpPr>
          <p:nvPr/>
        </p:nvSpPr>
        <p:spPr bwMode="auto">
          <a:xfrm>
            <a:off x="8172450" y="121285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v</a:t>
            </a:r>
            <a:r>
              <a:rPr lang="en-US" altLang="zh-CN" baseline="-20000">
                <a:solidFill>
                  <a:schemeClr val="bg1"/>
                </a:solidFill>
              </a:rPr>
              <a:t>0</a:t>
            </a:r>
            <a:endParaRPr lang="en-US" altLang="zh-CN">
              <a:solidFill>
                <a:schemeClr val="bg1"/>
              </a:solidFill>
            </a:endParaRPr>
          </a:p>
        </p:txBody>
      </p:sp>
      <p:sp>
        <p:nvSpPr>
          <p:cNvPr id="187402" name="Text Box 10"/>
          <p:cNvSpPr txBox="1">
            <a:spLocks noChangeArrowheads="1"/>
          </p:cNvSpPr>
          <p:nvPr/>
        </p:nvSpPr>
        <p:spPr bwMode="auto">
          <a:xfrm>
            <a:off x="7889875" y="757238"/>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solidFill>
                  <a:schemeClr val="bg1"/>
                </a:solidFill>
              </a:rPr>
              <a:t>v</a:t>
            </a:r>
            <a:r>
              <a:rPr lang="en-US" altLang="zh-CN" baseline="-20000">
                <a:solidFill>
                  <a:schemeClr val="bg1"/>
                </a:solidFill>
              </a:rPr>
              <a:t>0 </a:t>
            </a:r>
            <a:r>
              <a:rPr lang="en-US" altLang="zh-CN" sz="2000">
                <a:solidFill>
                  <a:schemeClr val="bg1"/>
                </a:solidFill>
              </a:rPr>
              <a:t>+</a:t>
            </a:r>
            <a:r>
              <a:rPr lang="en-US" altLang="zh-CN" sz="1800">
                <a:solidFill>
                  <a:schemeClr val="bg1"/>
                </a:solidFill>
              </a:rPr>
              <a:t>△</a:t>
            </a:r>
            <a:r>
              <a:rPr lang="en-US" altLang="zh-CN" i="1">
                <a:solidFill>
                  <a:schemeClr val="bg1"/>
                </a:solidFill>
              </a:rPr>
              <a:t>v</a:t>
            </a:r>
            <a:endParaRPr lang="en-US" altLang="zh-CN" i="1">
              <a:solidFill>
                <a:schemeClr val="bg1"/>
              </a:solidFill>
            </a:endParaRPr>
          </a:p>
        </p:txBody>
      </p:sp>
      <p:sp>
        <p:nvSpPr>
          <p:cNvPr id="187403" name="Text Box 11"/>
          <p:cNvSpPr txBox="1">
            <a:spLocks noChangeArrowheads="1"/>
          </p:cNvSpPr>
          <p:nvPr/>
        </p:nvSpPr>
        <p:spPr bwMode="auto">
          <a:xfrm>
            <a:off x="7885113" y="1670050"/>
            <a:ext cx="938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v</a:t>
            </a:r>
            <a:r>
              <a:rPr lang="en-US" altLang="zh-CN" baseline="-20000">
                <a:solidFill>
                  <a:schemeClr val="bg1"/>
                </a:solidFill>
              </a:rPr>
              <a:t>0 </a:t>
            </a:r>
            <a:r>
              <a:rPr lang="en-US" altLang="zh-CN">
                <a:solidFill>
                  <a:schemeClr val="bg1"/>
                </a:solidFill>
              </a:rPr>
              <a:t>-</a:t>
            </a:r>
            <a:r>
              <a:rPr lang="en-US" altLang="zh-CN" sz="1800">
                <a:solidFill>
                  <a:schemeClr val="bg1"/>
                </a:solidFill>
              </a:rPr>
              <a:t>△</a:t>
            </a:r>
            <a:r>
              <a:rPr lang="en-US" altLang="zh-CN" i="1">
                <a:solidFill>
                  <a:schemeClr val="bg1"/>
                </a:solidFill>
              </a:rPr>
              <a:t>v</a:t>
            </a:r>
            <a:endParaRPr lang="en-US" altLang="zh-CN" i="1">
              <a:solidFill>
                <a:schemeClr val="bg1"/>
              </a:solidFill>
            </a:endParaRPr>
          </a:p>
        </p:txBody>
      </p:sp>
      <p:sp>
        <p:nvSpPr>
          <p:cNvPr id="187404" name="Text Box 12"/>
          <p:cNvSpPr txBox="1">
            <a:spLocks noChangeArrowheads="1"/>
          </p:cNvSpPr>
          <p:nvPr/>
        </p:nvSpPr>
        <p:spPr bwMode="auto">
          <a:xfrm>
            <a:off x="500063" y="1412875"/>
            <a:ext cx="4000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bg1"/>
                </a:solidFill>
              </a:rPr>
              <a:t>光源处于磁场中时，一条谱线会分裂成若干条谱线</a:t>
            </a:r>
            <a:endParaRPr lang="zh-CN" altLang="en-US">
              <a:solidFill>
                <a:schemeClr val="bg1"/>
              </a:solidFill>
            </a:endParaRPr>
          </a:p>
        </p:txBody>
      </p:sp>
      <p:sp>
        <p:nvSpPr>
          <p:cNvPr id="33804" name="Text Box 13"/>
          <p:cNvSpPr txBox="1">
            <a:spLocks noChangeArrowheads="1"/>
          </p:cNvSpPr>
          <p:nvPr/>
        </p:nvSpPr>
        <p:spPr bwMode="auto">
          <a:xfrm>
            <a:off x="4643438" y="1262063"/>
            <a:ext cx="512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a:solidFill>
                  <a:schemeClr val="bg1"/>
                </a:solidFill>
              </a:rPr>
              <a:t>光源</a:t>
            </a:r>
            <a:endParaRPr lang="zh-CN" altLang="en-US" sz="1400">
              <a:solidFill>
                <a:schemeClr val="bg1"/>
              </a:solidFill>
            </a:endParaRPr>
          </a:p>
        </p:txBody>
      </p:sp>
      <p:pic>
        <p:nvPicPr>
          <p:cNvPr id="187406" name="Picture 14" descr="原子磁矩1"/>
          <p:cNvPicPr>
            <a:picLocks noChangeAspect="1" noChangeArrowheads="1"/>
          </p:cNvPicPr>
          <p:nvPr/>
        </p:nvPicPr>
        <p:blipFill>
          <a:blip r:embed="rId1">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6650038" y="3165475"/>
            <a:ext cx="170815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5"/>
          <p:cNvGrpSpPr/>
          <p:nvPr/>
        </p:nvGrpSpPr>
        <p:grpSpPr bwMode="auto">
          <a:xfrm>
            <a:off x="7370763" y="3381375"/>
            <a:ext cx="411162" cy="457200"/>
            <a:chOff x="4464" y="777"/>
            <a:chExt cx="300" cy="329"/>
          </a:xfrm>
        </p:grpSpPr>
        <p:sp>
          <p:nvSpPr>
            <p:cNvPr id="33807" name="Oval 16"/>
            <p:cNvSpPr>
              <a:spLocks noChangeArrowheads="1"/>
            </p:cNvSpPr>
            <p:nvPr/>
          </p:nvSpPr>
          <p:spPr bwMode="auto">
            <a:xfrm>
              <a:off x="4464" y="992"/>
              <a:ext cx="113" cy="112"/>
            </a:xfrm>
            <a:prstGeom prst="ellipse">
              <a:avLst/>
            </a:prstGeom>
            <a:gradFill rotWithShape="1">
              <a:gsLst>
                <a:gs pos="0">
                  <a:srgbClr val="33CCFF"/>
                </a:gs>
                <a:gs pos="100000">
                  <a:srgbClr val="185E76"/>
                </a:gs>
              </a:gsLst>
              <a:path path="shape">
                <a:fillToRect l="50000" t="50000" r="50000" b="50000"/>
              </a:path>
            </a:gradFill>
            <a:ln w="3175">
              <a:solidFill>
                <a:schemeClr val="tx1"/>
              </a:solidFill>
              <a:round/>
            </a:ln>
          </p:spPr>
          <p:txBody>
            <a:bodyPr wrap="none" anchor="ctr"/>
            <a:lstStyle/>
            <a:p>
              <a:endParaRPr lang="zh-CN" altLang="en-US">
                <a:solidFill>
                  <a:schemeClr val="bg1"/>
                </a:solidFill>
              </a:endParaRPr>
            </a:p>
          </p:txBody>
        </p:sp>
        <p:sp>
          <p:nvSpPr>
            <p:cNvPr id="33808" name="Text Box 17"/>
            <p:cNvSpPr txBox="1">
              <a:spLocks noChangeArrowheads="1"/>
            </p:cNvSpPr>
            <p:nvPr/>
          </p:nvSpPr>
          <p:spPr bwMode="auto">
            <a:xfrm>
              <a:off x="4531" y="777"/>
              <a:ext cx="233"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e</a:t>
              </a:r>
              <a:endParaRPr lang="en-US" altLang="zh-CN" i="1">
                <a:solidFill>
                  <a:schemeClr val="bg1"/>
                </a:solidFill>
              </a:endParaRPr>
            </a:p>
          </p:txBody>
        </p:sp>
      </p:grpSp>
      <p:graphicFrame>
        <p:nvGraphicFramePr>
          <p:cNvPr id="187410" name="Object 2"/>
          <p:cNvGraphicFramePr/>
          <p:nvPr/>
        </p:nvGraphicFramePr>
        <p:xfrm>
          <a:off x="7869238" y="3017838"/>
          <a:ext cx="227012" cy="331787"/>
        </p:xfrm>
        <a:graphic>
          <a:graphicData uri="http://schemas.openxmlformats.org/presentationml/2006/ole">
            <mc:AlternateContent xmlns:mc="http://schemas.openxmlformats.org/markup-compatibility/2006">
              <mc:Choice xmlns:v="urn:schemas-microsoft-com:vml" Requires="v">
                <p:oleObj spid="_x0000_s547169" name="" r:id="rId2" imgW="173990" imgH="257810" progId="Equation.3">
                  <p:embed/>
                </p:oleObj>
              </mc:Choice>
              <mc:Fallback>
                <p:oleObj name="" r:id="rId2" imgW="173990" imgH="25781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9238" y="3017838"/>
                        <a:ext cx="22701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7412" name="Object 4"/>
          <p:cNvGraphicFramePr>
            <a:graphicFrameLocks noChangeAspect="1"/>
          </p:cNvGraphicFramePr>
          <p:nvPr/>
        </p:nvGraphicFramePr>
        <p:xfrm>
          <a:off x="690563" y="4214813"/>
          <a:ext cx="4595812" cy="828675"/>
        </p:xfrm>
        <a:graphic>
          <a:graphicData uri="http://schemas.openxmlformats.org/presentationml/2006/ole">
            <mc:AlternateContent xmlns:mc="http://schemas.openxmlformats.org/markup-compatibility/2006">
              <mc:Choice xmlns:v="urn:schemas-microsoft-com:vml" Requires="v">
                <p:oleObj spid="_x0000_s547170" name="" r:id="rId4" imgW="3805555" imgH="656590" progId="Equation.3">
                  <p:embed/>
                </p:oleObj>
              </mc:Choice>
              <mc:Fallback>
                <p:oleObj name="" r:id="rId4" imgW="3805555" imgH="65659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563" y="4214813"/>
                        <a:ext cx="459581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7413" name="Text Box 21"/>
          <p:cNvSpPr txBox="1">
            <a:spLocks noChangeArrowheads="1"/>
          </p:cNvSpPr>
          <p:nvPr/>
        </p:nvSpPr>
        <p:spPr bwMode="auto">
          <a:xfrm>
            <a:off x="530225" y="3714750"/>
            <a:ext cx="4899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rPr>
              <a:t>磁矩在 </a:t>
            </a:r>
            <a:r>
              <a:rPr lang="en-US" altLang="zh-CN" i="1">
                <a:solidFill>
                  <a:srgbClr val="FFFF00"/>
                </a:solidFill>
              </a:rPr>
              <a:t>z</a:t>
            </a:r>
            <a:r>
              <a:rPr lang="en-US" altLang="zh-CN" i="1">
                <a:solidFill>
                  <a:schemeClr val="bg1"/>
                </a:solidFill>
              </a:rPr>
              <a:t> </a:t>
            </a:r>
            <a:r>
              <a:rPr lang="zh-CN" altLang="en-US">
                <a:solidFill>
                  <a:schemeClr val="bg1"/>
                </a:solidFill>
              </a:rPr>
              <a:t>轴（外磁场方向）投影</a:t>
            </a:r>
            <a:endParaRPr lang="zh-CN" altLang="en-US">
              <a:solidFill>
                <a:schemeClr val="bg1"/>
              </a:solidFill>
            </a:endParaRPr>
          </a:p>
        </p:txBody>
      </p:sp>
      <p:sp>
        <p:nvSpPr>
          <p:cNvPr id="33812" name="Text Box 23"/>
          <p:cNvSpPr txBox="1">
            <a:spLocks noChangeArrowheads="1"/>
          </p:cNvSpPr>
          <p:nvPr/>
        </p:nvSpPr>
        <p:spPr bwMode="auto">
          <a:xfrm>
            <a:off x="5864225" y="571500"/>
            <a:ext cx="1300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chemeClr val="bg1"/>
                </a:solidFill>
              </a:rPr>
              <a:t>摄谱仪</a:t>
            </a:r>
            <a:endParaRPr lang="zh-CN" altLang="en-US" sz="2000">
              <a:solidFill>
                <a:schemeClr val="bg1"/>
              </a:solidFill>
            </a:endParaRPr>
          </a:p>
        </p:txBody>
      </p:sp>
      <p:grpSp>
        <p:nvGrpSpPr>
          <p:cNvPr id="33813" name="Group 24"/>
          <p:cNvGrpSpPr/>
          <p:nvPr/>
        </p:nvGrpSpPr>
        <p:grpSpPr bwMode="auto">
          <a:xfrm>
            <a:off x="4964113" y="1341438"/>
            <a:ext cx="457200" cy="347662"/>
            <a:chOff x="2208" y="1872"/>
            <a:chExt cx="1104" cy="840"/>
          </a:xfrm>
        </p:grpSpPr>
        <p:sp>
          <p:nvSpPr>
            <p:cNvPr id="33814" name="AutoShape 25"/>
            <p:cNvSpPr>
              <a:spLocks noChangeArrowheads="1"/>
            </p:cNvSpPr>
            <p:nvPr/>
          </p:nvSpPr>
          <p:spPr bwMode="auto">
            <a:xfrm>
              <a:off x="2340" y="1872"/>
              <a:ext cx="840" cy="840"/>
            </a:xfrm>
            <a:prstGeom prst="sun">
              <a:avLst>
                <a:gd name="adj" fmla="val 19602"/>
              </a:avLst>
            </a:prstGeom>
            <a:gradFill rotWithShape="0">
              <a:gsLst>
                <a:gs pos="0">
                  <a:srgbClr val="FFCC99"/>
                </a:gs>
                <a:gs pos="100000">
                  <a:srgbClr val="FF9966"/>
                </a:gs>
              </a:gsLst>
              <a:path path="rect">
                <a:fillToRect l="50000" t="50000" r="50000" b="50000"/>
              </a:path>
            </a:gradFill>
            <a:ln w="9525">
              <a:solidFill>
                <a:srgbClr val="FF9966"/>
              </a:solidFill>
              <a:miter lim="800000"/>
            </a:ln>
          </p:spPr>
          <p:txBody>
            <a:bodyPr wrap="none" anchor="ctr"/>
            <a:lstStyle/>
            <a:p>
              <a:endParaRPr lang="zh-CN" altLang="en-US">
                <a:solidFill>
                  <a:schemeClr val="bg1"/>
                </a:solidFill>
              </a:endParaRPr>
            </a:p>
          </p:txBody>
        </p:sp>
        <p:pic>
          <p:nvPicPr>
            <p:cNvPr id="33815" name="Picture 26" descr="原子"/>
            <p:cNvPicPr>
              <a:picLocks noChangeAspect="1" noChangeArrowheads="1"/>
            </p:cNvPicPr>
            <p:nvPr/>
          </p:nvPicPr>
          <p:blipFill>
            <a:blip r:embed="rId6">
              <a:clrChange>
                <a:clrFrom>
                  <a:srgbClr val="00669A"/>
                </a:clrFrom>
                <a:clrTo>
                  <a:srgbClr val="00669A">
                    <a:alpha val="0"/>
                  </a:srgbClr>
                </a:clrTo>
              </a:clrChange>
              <a:extLst>
                <a:ext uri="{28A0092B-C50C-407E-A947-70E740481C1C}">
                  <a14:useLocalDpi xmlns:a14="http://schemas.microsoft.com/office/drawing/2010/main" val="0"/>
                </a:ext>
              </a:extLst>
            </a:blip>
            <a:srcRect/>
            <a:stretch>
              <a:fillRect/>
            </a:stretch>
          </p:blipFill>
          <p:spPr bwMode="auto">
            <a:xfrm>
              <a:off x="2208" y="1900"/>
              <a:ext cx="1104" cy="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7"/>
          <p:cNvGrpSpPr/>
          <p:nvPr/>
        </p:nvGrpSpPr>
        <p:grpSpPr bwMode="auto">
          <a:xfrm>
            <a:off x="7216775" y="1008063"/>
            <a:ext cx="685800" cy="914400"/>
            <a:chOff x="2496" y="575"/>
            <a:chExt cx="432" cy="576"/>
          </a:xfrm>
        </p:grpSpPr>
        <p:sp>
          <p:nvSpPr>
            <p:cNvPr id="33817" name="Line 28"/>
            <p:cNvSpPr>
              <a:spLocks noChangeShapeType="1"/>
            </p:cNvSpPr>
            <p:nvPr/>
          </p:nvSpPr>
          <p:spPr bwMode="auto">
            <a:xfrm rot="-5400000">
              <a:off x="2712" y="359"/>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18" name="Line 29"/>
            <p:cNvSpPr>
              <a:spLocks noChangeShapeType="1"/>
            </p:cNvSpPr>
            <p:nvPr/>
          </p:nvSpPr>
          <p:spPr bwMode="auto">
            <a:xfrm rot="-5400000">
              <a:off x="2712" y="935"/>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187422" name="Object 5"/>
          <p:cNvGraphicFramePr>
            <a:graphicFrameLocks noChangeAspect="1"/>
          </p:cNvGraphicFramePr>
          <p:nvPr/>
        </p:nvGraphicFramePr>
        <p:xfrm>
          <a:off x="6724650" y="4500563"/>
          <a:ext cx="347663" cy="357187"/>
        </p:xfrm>
        <a:graphic>
          <a:graphicData uri="http://schemas.openxmlformats.org/presentationml/2006/ole">
            <mc:AlternateContent xmlns:mc="http://schemas.openxmlformats.org/markup-compatibility/2006">
              <mc:Choice xmlns:v="urn:schemas-microsoft-com:vml" Requires="v">
                <p:oleObj spid="_x0000_s547171" name="" r:id="rId7" imgW="193040" imgH="264160" progId="Equation.3">
                  <p:embed/>
                </p:oleObj>
              </mc:Choice>
              <mc:Fallback>
                <p:oleObj name="" r:id="rId7" imgW="193040" imgH="2641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4650" y="4500563"/>
                        <a:ext cx="347663"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7423" name="Text Box 31"/>
          <p:cNvSpPr txBox="1">
            <a:spLocks noChangeArrowheads="1"/>
          </p:cNvSpPr>
          <p:nvPr/>
        </p:nvSpPr>
        <p:spPr bwMode="auto">
          <a:xfrm>
            <a:off x="6329363" y="4370388"/>
            <a:ext cx="3587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chemeClr val="bg1"/>
                </a:solidFill>
                <a:ea typeface="楷体_GB2312" pitchFamily="49" charset="-122"/>
              </a:rPr>
              <a:t>磁矩</a:t>
            </a:r>
            <a:endParaRPr lang="zh-CN" altLang="en-US" sz="2000">
              <a:solidFill>
                <a:schemeClr val="bg1"/>
              </a:solidFill>
              <a:ea typeface="楷体_GB2312" pitchFamily="49" charset="-122"/>
            </a:endParaRPr>
          </a:p>
        </p:txBody>
      </p:sp>
      <p:sp>
        <p:nvSpPr>
          <p:cNvPr id="187424" name="Text Box 32"/>
          <p:cNvSpPr txBox="1">
            <a:spLocks noChangeArrowheads="1"/>
          </p:cNvSpPr>
          <p:nvPr/>
        </p:nvSpPr>
        <p:spPr bwMode="auto">
          <a:xfrm>
            <a:off x="1689100" y="2379663"/>
            <a:ext cx="33115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bg1"/>
                </a:solidFill>
              </a:rPr>
              <a:t>磁矩和角动量的关系</a:t>
            </a:r>
            <a:endParaRPr lang="zh-CN" altLang="en-US">
              <a:solidFill>
                <a:schemeClr val="bg1"/>
              </a:solidFill>
            </a:endParaRPr>
          </a:p>
        </p:txBody>
      </p:sp>
      <p:sp>
        <p:nvSpPr>
          <p:cNvPr id="187425" name="Text Box 33"/>
          <p:cNvSpPr txBox="1">
            <a:spLocks noChangeArrowheads="1"/>
          </p:cNvSpPr>
          <p:nvPr/>
        </p:nvSpPr>
        <p:spPr bwMode="auto">
          <a:xfrm>
            <a:off x="336550" y="2428875"/>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chemeClr val="bg1"/>
                </a:solidFill>
              </a:rPr>
              <a:t>(2) </a:t>
            </a:r>
            <a:r>
              <a:rPr lang="zh-CN" altLang="en-US">
                <a:solidFill>
                  <a:schemeClr val="bg1"/>
                </a:solidFill>
              </a:rPr>
              <a:t>解释</a:t>
            </a:r>
            <a:endParaRPr lang="zh-CN" altLang="en-US">
              <a:solidFill>
                <a:schemeClr val="bg1"/>
              </a:solidFill>
            </a:endParaRPr>
          </a:p>
        </p:txBody>
      </p:sp>
      <p:grpSp>
        <p:nvGrpSpPr>
          <p:cNvPr id="8" name="Group 34"/>
          <p:cNvGrpSpPr/>
          <p:nvPr/>
        </p:nvGrpSpPr>
        <p:grpSpPr bwMode="auto">
          <a:xfrm>
            <a:off x="4779963" y="549275"/>
            <a:ext cx="863600" cy="646113"/>
            <a:chOff x="2608" y="210"/>
            <a:chExt cx="544" cy="407"/>
          </a:xfrm>
        </p:grpSpPr>
        <p:sp>
          <p:nvSpPr>
            <p:cNvPr id="187427" name="Freeform 35"/>
            <p:cNvSpPr/>
            <p:nvPr/>
          </p:nvSpPr>
          <p:spPr bwMode="auto">
            <a:xfrm>
              <a:off x="2608" y="21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a:lstStyle/>
            <a:p>
              <a:endParaRPr lang="zh-CN" altLang="en-US">
                <a:solidFill>
                  <a:schemeClr val="bg1"/>
                </a:solidFill>
              </a:endParaRPr>
            </a:p>
          </p:txBody>
        </p:sp>
        <p:sp>
          <p:nvSpPr>
            <p:cNvPr id="33825" name="Rectangle 36"/>
            <p:cNvSpPr>
              <a:spLocks noChangeArrowheads="1"/>
            </p:cNvSpPr>
            <p:nvPr/>
          </p:nvSpPr>
          <p:spPr bwMode="auto">
            <a:xfrm>
              <a:off x="2752" y="30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N</a:t>
              </a:r>
              <a:endParaRPr lang="en-US" altLang="zh-CN">
                <a:solidFill>
                  <a:schemeClr val="bg1"/>
                </a:solidFill>
              </a:endParaRPr>
            </a:p>
          </p:txBody>
        </p:sp>
      </p:grpSp>
      <p:grpSp>
        <p:nvGrpSpPr>
          <p:cNvPr id="9" name="Group 37"/>
          <p:cNvGrpSpPr/>
          <p:nvPr/>
        </p:nvGrpSpPr>
        <p:grpSpPr bwMode="auto">
          <a:xfrm>
            <a:off x="4779963" y="1771650"/>
            <a:ext cx="863600" cy="649288"/>
            <a:chOff x="2608" y="980"/>
            <a:chExt cx="544" cy="409"/>
          </a:xfrm>
        </p:grpSpPr>
        <p:sp>
          <p:nvSpPr>
            <p:cNvPr id="187430" name="Freeform 38"/>
            <p:cNvSpPr/>
            <p:nvPr/>
          </p:nvSpPr>
          <p:spPr bwMode="auto">
            <a:xfrm rot="-10800000">
              <a:off x="2608" y="980"/>
              <a:ext cx="544" cy="407"/>
            </a:xfrm>
            <a:custGeom>
              <a:avLst/>
              <a:gdLst/>
              <a:ahLst/>
              <a:cxnLst>
                <a:cxn ang="0">
                  <a:pos x="968" y="1420"/>
                </a:cxn>
                <a:cxn ang="0">
                  <a:pos x="469" y="1420"/>
                </a:cxn>
                <a:cxn ang="0">
                  <a:pos x="15" y="785"/>
                </a:cxn>
                <a:cxn ang="0">
                  <a:pos x="15" y="13"/>
                </a:cxn>
                <a:cxn ang="0">
                  <a:pos x="1467" y="13"/>
                </a:cxn>
                <a:cxn ang="0">
                  <a:pos x="1467" y="785"/>
                </a:cxn>
                <a:cxn ang="0">
                  <a:pos x="968" y="1420"/>
                </a:cxn>
              </a:cxnLst>
              <a:rect l="0" t="0" r="r" b="b"/>
              <a:pathLst>
                <a:path w="1470" h="1446">
                  <a:moveTo>
                    <a:pt x="968" y="1420"/>
                  </a:moveTo>
                  <a:cubicBezTo>
                    <a:pt x="976" y="1434"/>
                    <a:pt x="456" y="1421"/>
                    <a:pt x="469" y="1420"/>
                  </a:cubicBezTo>
                  <a:cubicBezTo>
                    <a:pt x="467" y="1421"/>
                    <a:pt x="0" y="787"/>
                    <a:pt x="15" y="785"/>
                  </a:cubicBezTo>
                  <a:cubicBezTo>
                    <a:pt x="24" y="799"/>
                    <a:pt x="12" y="11"/>
                    <a:pt x="15" y="13"/>
                  </a:cubicBezTo>
                  <a:cubicBezTo>
                    <a:pt x="24" y="0"/>
                    <a:pt x="1470" y="11"/>
                    <a:pt x="1467" y="13"/>
                  </a:cubicBezTo>
                  <a:cubicBezTo>
                    <a:pt x="1458" y="23"/>
                    <a:pt x="1470" y="799"/>
                    <a:pt x="1467" y="785"/>
                  </a:cubicBezTo>
                  <a:cubicBezTo>
                    <a:pt x="1470" y="787"/>
                    <a:pt x="964" y="1446"/>
                    <a:pt x="968" y="1420"/>
                  </a:cubicBez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a:lstStyle/>
            <a:p>
              <a:endParaRPr lang="zh-CN" altLang="en-US">
                <a:solidFill>
                  <a:schemeClr val="bg1"/>
                </a:solidFill>
              </a:endParaRPr>
            </a:p>
          </p:txBody>
        </p:sp>
        <p:sp>
          <p:nvSpPr>
            <p:cNvPr id="33828" name="Line 39"/>
            <p:cNvSpPr>
              <a:spLocks noChangeShapeType="1"/>
            </p:cNvSpPr>
            <p:nvPr/>
          </p:nvSpPr>
          <p:spPr bwMode="auto">
            <a:xfrm>
              <a:off x="2880" y="981"/>
              <a:ext cx="0" cy="408"/>
            </a:xfrm>
            <a:prstGeom prst="line">
              <a:avLst/>
            </a:prstGeom>
            <a:noFill/>
            <a:ln w="76200">
              <a:solidFill>
                <a:srgbClr val="0066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29" name="Text Box 40"/>
            <p:cNvSpPr txBox="1">
              <a:spLocks noChangeArrowheads="1"/>
            </p:cNvSpPr>
            <p:nvPr/>
          </p:nvSpPr>
          <p:spPr bwMode="auto">
            <a:xfrm>
              <a:off x="2653" y="102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rPr>
                <a:t>S</a:t>
              </a:r>
              <a:endParaRPr lang="en-US" altLang="zh-CN">
                <a:solidFill>
                  <a:schemeClr val="bg1"/>
                </a:solidFill>
              </a:endParaRPr>
            </a:p>
          </p:txBody>
        </p:sp>
      </p:grpSp>
      <p:grpSp>
        <p:nvGrpSpPr>
          <p:cNvPr id="33830" name="Group 41"/>
          <p:cNvGrpSpPr/>
          <p:nvPr/>
        </p:nvGrpSpPr>
        <p:grpSpPr bwMode="auto">
          <a:xfrm>
            <a:off x="5861050" y="1076325"/>
            <a:ext cx="1008063" cy="792163"/>
            <a:chOff x="3606" y="618"/>
            <a:chExt cx="635" cy="499"/>
          </a:xfrm>
        </p:grpSpPr>
        <p:sp>
          <p:nvSpPr>
            <p:cNvPr id="33831" name="Line 42"/>
            <p:cNvSpPr>
              <a:spLocks noChangeShapeType="1"/>
            </p:cNvSpPr>
            <p:nvPr/>
          </p:nvSpPr>
          <p:spPr bwMode="auto">
            <a:xfrm>
              <a:off x="3606" y="1117"/>
              <a:ext cx="635" cy="0"/>
            </a:xfrm>
            <a:prstGeom prst="line">
              <a:avLst/>
            </a:prstGeom>
            <a:noFill/>
            <a:ln w="952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32" name="Line 43"/>
            <p:cNvSpPr>
              <a:spLocks noChangeShapeType="1"/>
            </p:cNvSpPr>
            <p:nvPr/>
          </p:nvSpPr>
          <p:spPr bwMode="auto">
            <a:xfrm>
              <a:off x="3606" y="618"/>
              <a:ext cx="635" cy="0"/>
            </a:xfrm>
            <a:prstGeom prst="line">
              <a:avLst/>
            </a:prstGeom>
            <a:noFill/>
            <a:ln w="952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33" name="Line 44"/>
            <p:cNvSpPr>
              <a:spLocks noChangeShapeType="1"/>
            </p:cNvSpPr>
            <p:nvPr/>
          </p:nvSpPr>
          <p:spPr bwMode="auto">
            <a:xfrm>
              <a:off x="3606" y="935"/>
              <a:ext cx="0" cy="182"/>
            </a:xfrm>
            <a:prstGeom prst="line">
              <a:avLst/>
            </a:prstGeom>
            <a:noFill/>
            <a:ln w="952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834" name="Line 45"/>
            <p:cNvSpPr>
              <a:spLocks noChangeShapeType="1"/>
            </p:cNvSpPr>
            <p:nvPr/>
          </p:nvSpPr>
          <p:spPr bwMode="auto">
            <a:xfrm>
              <a:off x="3606" y="618"/>
              <a:ext cx="0" cy="182"/>
            </a:xfrm>
            <a:prstGeom prst="line">
              <a:avLst/>
            </a:prstGeom>
            <a:noFill/>
            <a:ln w="9525">
              <a:solidFill>
                <a:schemeClr val="hlink"/>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3835" name="Rectangle 46"/>
          <p:cNvSpPr>
            <a:spLocks noChangeArrowheads="1"/>
          </p:cNvSpPr>
          <p:nvPr/>
        </p:nvSpPr>
        <p:spPr bwMode="auto">
          <a:xfrm>
            <a:off x="336550" y="450850"/>
            <a:ext cx="416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a:solidFill>
                  <a:srgbClr val="00FFFF"/>
                </a:solidFill>
              </a:rPr>
              <a:t>4.  </a:t>
            </a:r>
            <a:r>
              <a:rPr lang="zh-CN" altLang="en-US">
                <a:solidFill>
                  <a:srgbClr val="00FFFF"/>
                </a:solidFill>
              </a:rPr>
              <a:t>塞曼效应  </a:t>
            </a:r>
            <a:r>
              <a:rPr lang="en-US" altLang="zh-CN">
                <a:solidFill>
                  <a:schemeClr val="bg1"/>
                </a:solidFill>
              </a:rPr>
              <a:t>( 1896</a:t>
            </a:r>
            <a:r>
              <a:rPr lang="zh-CN" altLang="en-US">
                <a:solidFill>
                  <a:schemeClr val="bg1"/>
                </a:solidFill>
              </a:rPr>
              <a:t>，荷兰 </a:t>
            </a:r>
            <a:r>
              <a:rPr lang="en-US" altLang="zh-CN">
                <a:solidFill>
                  <a:schemeClr val="bg1"/>
                </a:solidFill>
              </a:rPr>
              <a:t>)</a:t>
            </a:r>
            <a:endParaRPr lang="zh-CN" altLang="en-US">
              <a:solidFill>
                <a:schemeClr val="bg1"/>
              </a:solidFill>
            </a:endParaRPr>
          </a:p>
        </p:txBody>
      </p:sp>
      <p:sp>
        <p:nvSpPr>
          <p:cNvPr id="33836" name="Text Box 47"/>
          <p:cNvSpPr txBox="1">
            <a:spLocks noChangeArrowheads="1"/>
          </p:cNvSpPr>
          <p:nvPr/>
        </p:nvSpPr>
        <p:spPr bwMode="auto">
          <a:xfrm>
            <a:off x="303213" y="580072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zh-CN" altLang="zh-CN" sz="2800">
              <a:solidFill>
                <a:schemeClr val="bg1"/>
              </a:solidFill>
            </a:endParaRPr>
          </a:p>
        </p:txBody>
      </p:sp>
      <p:sp>
        <p:nvSpPr>
          <p:cNvPr id="187441" name="Line 49"/>
          <p:cNvSpPr>
            <a:spLocks noChangeShapeType="1"/>
          </p:cNvSpPr>
          <p:nvPr/>
        </p:nvSpPr>
        <p:spPr bwMode="auto">
          <a:xfrm flipV="1">
            <a:off x="7566025" y="2643188"/>
            <a:ext cx="0" cy="720725"/>
          </a:xfrm>
          <a:prstGeom prst="line">
            <a:avLst/>
          </a:prstGeom>
          <a:noFill/>
          <a:ln w="25400">
            <a:solidFill>
              <a:srgbClr val="FF0000"/>
            </a:solidFill>
            <a:rou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87442" name="Text Box 50"/>
          <p:cNvSpPr txBox="1">
            <a:spLocks noChangeArrowheads="1"/>
          </p:cNvSpPr>
          <p:nvPr/>
        </p:nvSpPr>
        <p:spPr bwMode="auto">
          <a:xfrm>
            <a:off x="7242175" y="2543175"/>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rgbClr val="FF0000"/>
                </a:solidFill>
              </a:rPr>
              <a:t>z</a:t>
            </a:r>
            <a:endParaRPr lang="en-US" altLang="zh-CN" i="1">
              <a:solidFill>
                <a:srgbClr val="FF0000"/>
              </a:solidFill>
            </a:endParaRPr>
          </a:p>
        </p:txBody>
      </p:sp>
      <p:graphicFrame>
        <p:nvGraphicFramePr>
          <p:cNvPr id="51" name="Object 51"/>
          <p:cNvGraphicFramePr>
            <a:graphicFrameLocks noChangeAspect="1"/>
          </p:cNvGraphicFramePr>
          <p:nvPr/>
        </p:nvGraphicFramePr>
        <p:xfrm>
          <a:off x="673100" y="5900738"/>
          <a:ext cx="2879725" cy="457200"/>
        </p:xfrm>
        <a:graphic>
          <a:graphicData uri="http://schemas.openxmlformats.org/presentationml/2006/ole">
            <mc:AlternateContent xmlns:mc="http://schemas.openxmlformats.org/markup-compatibility/2006">
              <mc:Choice xmlns:v="urn:schemas-microsoft-com:vml" Requires="v">
                <p:oleObj spid="_x0000_s547172" name="" r:id="rId9" imgW="2099310" imgH="321945" progId="Equation.3">
                  <p:embed/>
                </p:oleObj>
              </mc:Choice>
              <mc:Fallback>
                <p:oleObj name="" r:id="rId9" imgW="2099310" imgH="321945"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100" y="5900738"/>
                        <a:ext cx="2879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 name="Rectangle 3"/>
          <p:cNvSpPr>
            <a:spLocks noChangeArrowheads="1"/>
          </p:cNvSpPr>
          <p:nvPr/>
        </p:nvSpPr>
        <p:spPr bwMode="auto">
          <a:xfrm>
            <a:off x="571500" y="5214938"/>
            <a:ext cx="4602163"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5000"/>
              </a:lnSpc>
            </a:pPr>
            <a:r>
              <a:rPr lang="zh-CN" altLang="en-US">
                <a:solidFill>
                  <a:schemeClr val="bg1"/>
                </a:solidFill>
              </a:rPr>
              <a:t>由于磁场作用</a:t>
            </a:r>
            <a:r>
              <a:rPr lang="en-US" altLang="zh-CN">
                <a:solidFill>
                  <a:schemeClr val="bg1"/>
                </a:solidFill>
              </a:rPr>
              <a:t>,  </a:t>
            </a:r>
            <a:r>
              <a:rPr lang="zh-CN" altLang="en-US">
                <a:solidFill>
                  <a:schemeClr val="bg1"/>
                </a:solidFill>
              </a:rPr>
              <a:t>原子附加能量 </a:t>
            </a:r>
            <a:endParaRPr lang="zh-CN" altLang="en-US">
              <a:solidFill>
                <a:schemeClr val="bg1"/>
              </a:solidFill>
            </a:endParaRPr>
          </a:p>
        </p:txBody>
      </p:sp>
      <p:graphicFrame>
        <p:nvGraphicFramePr>
          <p:cNvPr id="53" name="Object 52"/>
          <p:cNvGraphicFramePr>
            <a:graphicFrameLocks noChangeAspect="1"/>
          </p:cNvGraphicFramePr>
          <p:nvPr/>
        </p:nvGraphicFramePr>
        <p:xfrm>
          <a:off x="3621088" y="5900738"/>
          <a:ext cx="1357312" cy="431800"/>
        </p:xfrm>
        <a:graphic>
          <a:graphicData uri="http://schemas.openxmlformats.org/presentationml/2006/ole">
            <mc:AlternateContent xmlns:mc="http://schemas.openxmlformats.org/markup-compatibility/2006">
              <mc:Choice xmlns:v="urn:schemas-microsoft-com:vml" Requires="v">
                <p:oleObj spid="_x0000_s547173" name="" r:id="rId11" imgW="985520" imgH="302895" progId="Equation.3">
                  <p:embed/>
                </p:oleObj>
              </mc:Choice>
              <mc:Fallback>
                <p:oleObj name="" r:id="rId11" imgW="985520" imgH="302895"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1088" y="5900738"/>
                        <a:ext cx="13573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11" name="组合 56"/>
          <p:cNvGrpSpPr/>
          <p:nvPr/>
        </p:nvGrpSpPr>
        <p:grpSpPr bwMode="auto">
          <a:xfrm>
            <a:off x="5214938" y="4829175"/>
            <a:ext cx="1857375" cy="814388"/>
            <a:chOff x="5072066" y="5214950"/>
            <a:chExt cx="1857388" cy="814390"/>
          </a:xfrm>
        </p:grpSpPr>
        <p:sp>
          <p:nvSpPr>
            <p:cNvPr id="33843" name="Rectangle 22"/>
            <p:cNvSpPr>
              <a:spLocks noChangeArrowheads="1"/>
            </p:cNvSpPr>
            <p:nvPr/>
          </p:nvSpPr>
          <p:spPr bwMode="auto">
            <a:xfrm>
              <a:off x="5357818" y="5572140"/>
              <a:ext cx="1571636" cy="457200"/>
            </a:xfrm>
            <a:prstGeom prst="rect">
              <a:avLst/>
            </a:prstGeom>
            <a:noFill/>
            <a:ln w="19050">
              <a:solidFill>
                <a:srgbClr val="FFFF00"/>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a:solidFill>
                    <a:schemeClr val="bg1"/>
                  </a:solidFill>
                  <a:ea typeface="楷体_GB2312" pitchFamily="49" charset="-122"/>
                </a:rPr>
                <a:t>玻尔磁子</a:t>
              </a:r>
              <a:endParaRPr lang="zh-CN" altLang="en-US">
                <a:solidFill>
                  <a:schemeClr val="bg1"/>
                </a:solidFill>
                <a:ea typeface="楷体_GB2312" pitchFamily="49" charset="-122"/>
              </a:endParaRPr>
            </a:p>
          </p:txBody>
        </p:sp>
        <p:cxnSp>
          <p:nvCxnSpPr>
            <p:cNvPr id="33844" name="直接连接符 54"/>
            <p:cNvCxnSpPr>
              <a:cxnSpLocks noChangeShapeType="1"/>
            </p:cNvCxnSpPr>
            <p:nvPr/>
          </p:nvCxnSpPr>
          <p:spPr bwMode="auto">
            <a:xfrm rot="16200000" flipH="1">
              <a:off x="5036347" y="5250669"/>
              <a:ext cx="357190" cy="285752"/>
            </a:xfrm>
            <a:prstGeom prst="line">
              <a:avLst/>
            </a:prstGeom>
            <a:noFill/>
            <a:ln w="19050">
              <a:solidFill>
                <a:srgbClr val="FFFF00"/>
              </a:solidFill>
              <a:round/>
              <a:headEnd type="triangle" w="med" len="lg"/>
            </a:ln>
            <a:extLst>
              <a:ext uri="{909E8E84-426E-40DD-AFC4-6F175D3DCCD1}">
                <a14:hiddenFill xmlns:a14="http://schemas.microsoft.com/office/drawing/2010/main">
                  <a:noFill/>
                </a14:hiddenFill>
              </a:ext>
            </a:extLst>
          </p:spPr>
        </p:cxnSp>
      </p:grpSp>
      <p:sp>
        <p:nvSpPr>
          <p:cNvPr id="60" name="Rectangle 4"/>
          <p:cNvSpPr>
            <a:spLocks noChangeArrowheads="1"/>
          </p:cNvSpPr>
          <p:nvPr/>
        </p:nvSpPr>
        <p:spPr bwMode="auto">
          <a:xfrm>
            <a:off x="5319713" y="5857875"/>
            <a:ext cx="3681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solidFill>
                  <a:srgbClr val="FFC000"/>
                </a:solidFill>
              </a:rPr>
              <a:t>m</a:t>
            </a:r>
            <a:r>
              <a:rPr lang="en-US" altLang="zh-CN" i="1" baseline="-20000">
                <a:solidFill>
                  <a:srgbClr val="FFC000"/>
                </a:solidFill>
              </a:rPr>
              <a:t>l  </a:t>
            </a:r>
            <a:r>
              <a:rPr lang="en-US" altLang="zh-CN">
                <a:solidFill>
                  <a:srgbClr val="FFC000"/>
                </a:solidFill>
              </a:rPr>
              <a:t>= 0, </a:t>
            </a:r>
            <a:r>
              <a:rPr lang="en-US" altLang="zh-CN" sz="2000">
                <a:solidFill>
                  <a:srgbClr val="FFC000"/>
                </a:solidFill>
              </a:rPr>
              <a:t>±</a:t>
            </a:r>
            <a:r>
              <a:rPr lang="en-US" altLang="zh-CN">
                <a:solidFill>
                  <a:srgbClr val="FFC000"/>
                </a:solidFill>
              </a:rPr>
              <a:t>1, </a:t>
            </a:r>
            <a:r>
              <a:rPr lang="en-US" altLang="zh-CN" sz="2000">
                <a:solidFill>
                  <a:srgbClr val="FFC000"/>
                </a:solidFill>
              </a:rPr>
              <a:t>±</a:t>
            </a:r>
            <a:r>
              <a:rPr lang="en-US" altLang="zh-CN">
                <a:solidFill>
                  <a:srgbClr val="FFC000"/>
                </a:solidFill>
              </a:rPr>
              <a:t> 2, …, </a:t>
            </a:r>
            <a:r>
              <a:rPr lang="en-US" altLang="zh-CN" sz="2000">
                <a:solidFill>
                  <a:srgbClr val="FFC000"/>
                </a:solidFill>
              </a:rPr>
              <a:t>±</a:t>
            </a:r>
            <a:r>
              <a:rPr lang="en-US" altLang="zh-CN">
                <a:solidFill>
                  <a:srgbClr val="FFC000"/>
                </a:solidFill>
              </a:rPr>
              <a:t> </a:t>
            </a:r>
            <a:r>
              <a:rPr lang="en-US" altLang="zh-CN" i="1">
                <a:solidFill>
                  <a:srgbClr val="FFC000"/>
                </a:solidFill>
              </a:rPr>
              <a:t>l</a:t>
            </a:r>
            <a:endParaRPr lang="en-US" altLang="zh-CN" i="1">
              <a:solidFill>
                <a:srgbClr val="FFC000"/>
              </a:solidFill>
            </a:endParaRPr>
          </a:p>
        </p:txBody>
      </p:sp>
      <p:graphicFrame>
        <p:nvGraphicFramePr>
          <p:cNvPr id="86044" name="Object 7"/>
          <p:cNvGraphicFramePr>
            <a:graphicFrameLocks noChangeAspect="1"/>
          </p:cNvGraphicFramePr>
          <p:nvPr/>
        </p:nvGraphicFramePr>
        <p:xfrm>
          <a:off x="1254125" y="3101975"/>
          <a:ext cx="925513" cy="407988"/>
        </p:xfrm>
        <a:graphic>
          <a:graphicData uri="http://schemas.openxmlformats.org/presentationml/2006/ole">
            <mc:AlternateContent xmlns:mc="http://schemas.openxmlformats.org/markup-compatibility/2006">
              <mc:Choice xmlns:v="urn:schemas-microsoft-com:vml" Requires="v">
                <p:oleObj spid="_x0000_s547174" name="" r:id="rId13" imgW="321945" imgH="135255" progId="Equation.3">
                  <p:embed/>
                </p:oleObj>
              </mc:Choice>
              <mc:Fallback>
                <p:oleObj name="" r:id="rId13" imgW="321945" imgH="135255"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4125" y="3101975"/>
                        <a:ext cx="9255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3" name="Object 13"/>
          <p:cNvGraphicFramePr>
            <a:graphicFrameLocks noChangeAspect="1"/>
          </p:cNvGraphicFramePr>
          <p:nvPr/>
        </p:nvGraphicFramePr>
        <p:xfrm>
          <a:off x="3786188" y="2857500"/>
          <a:ext cx="1336675" cy="865188"/>
        </p:xfrm>
        <a:graphic>
          <a:graphicData uri="http://schemas.openxmlformats.org/presentationml/2006/ole">
            <mc:AlternateContent xmlns:mc="http://schemas.openxmlformats.org/markup-compatibility/2006">
              <mc:Choice xmlns:v="urn:schemas-microsoft-com:vml" Requires="v">
                <p:oleObj spid="_x0000_s547175" name="" r:id="rId15" imgW="469900" imgH="302895" progId="Equation.3">
                  <p:embed/>
                </p:oleObj>
              </mc:Choice>
              <mc:Fallback>
                <p:oleObj name="" r:id="rId15" imgW="469900" imgH="302895"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6188" y="2857500"/>
                        <a:ext cx="133667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75" name="Object 14"/>
          <p:cNvGraphicFramePr>
            <a:graphicFrameLocks noChangeAspect="1"/>
          </p:cNvGraphicFramePr>
          <p:nvPr/>
        </p:nvGraphicFramePr>
        <p:xfrm>
          <a:off x="2214563" y="2886075"/>
          <a:ext cx="1463675" cy="788988"/>
        </p:xfrm>
        <a:graphic>
          <a:graphicData uri="http://schemas.openxmlformats.org/presentationml/2006/ole">
            <mc:AlternateContent xmlns:mc="http://schemas.openxmlformats.org/markup-compatibility/2006">
              <mc:Choice xmlns:v="urn:schemas-microsoft-com:vml" Requires="v">
                <p:oleObj spid="_x0000_s547176" name="" r:id="rId17" imgW="514985" imgH="276860" progId="Equation.3">
                  <p:embed/>
                </p:oleObj>
              </mc:Choice>
              <mc:Fallback>
                <p:oleObj name="" r:id="rId17" imgW="514985" imgH="27686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14563" y="2886075"/>
                        <a:ext cx="1463675"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5" name="Object 10"/>
          <p:cNvGraphicFramePr>
            <a:graphicFrameLocks noChangeAspect="1"/>
          </p:cNvGraphicFramePr>
          <p:nvPr/>
        </p:nvGraphicFramePr>
        <p:xfrm>
          <a:off x="7072313" y="4786313"/>
          <a:ext cx="342900" cy="428625"/>
        </p:xfrm>
        <a:graphic>
          <a:graphicData uri="http://schemas.openxmlformats.org/presentationml/2006/ole">
            <mc:AlternateContent xmlns:mc="http://schemas.openxmlformats.org/markup-compatibility/2006">
              <mc:Choice xmlns:v="urn:schemas-microsoft-com:vml" Requires="v">
                <p:oleObj spid="_x0000_s547177" name="" r:id="rId19" imgW="77470" imgH="116205" progId="Equation.3">
                  <p:embed/>
                </p:oleObj>
              </mc:Choice>
              <mc:Fallback>
                <p:oleObj name="" r:id="rId19" imgW="77470" imgH="116205" progId="Equation.3">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72313" y="4786313"/>
                        <a:ext cx="3429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50"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F8BF186-7F3A-46E9-BFB2-87E1D857E806}"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87401"/>
                                        </p:tgtEl>
                                        <p:attrNameLst>
                                          <p:attrName>style.visibility</p:attrName>
                                        </p:attrNameLst>
                                      </p:cBhvr>
                                      <p:to>
                                        <p:strVal val="visible"/>
                                      </p:to>
                                    </p:set>
                                    <p:animEffect transition="in" filter="dissolve">
                                      <p:cBhvr>
                                        <p:cTn id="11" dur="500"/>
                                        <p:tgtEl>
                                          <p:spTgt spid="187401"/>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lide(fromTop)">
                                      <p:cBhvr>
                                        <p:cTn id="16" dur="500"/>
                                        <p:tgtEl>
                                          <p:spTgt spid="8"/>
                                        </p:tgtEl>
                                      </p:cBhvr>
                                    </p:animEffect>
                                  </p:childTnLst>
                                </p:cTn>
                              </p:par>
                              <p:par>
                                <p:cTn id="17" presetID="1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slide(fromBottom)">
                                      <p:cBhvr>
                                        <p:cTn id="19" dur="500"/>
                                        <p:tgtEl>
                                          <p:spTgt spid="9"/>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187404"/>
                                        </p:tgtEl>
                                        <p:attrNameLst>
                                          <p:attrName>style.visibility</p:attrName>
                                        </p:attrNameLst>
                                      </p:cBhvr>
                                      <p:to>
                                        <p:strVal val="visible"/>
                                      </p:to>
                                    </p:set>
                                    <p:animEffect transition="in" filter="dissolve">
                                      <p:cBhvr>
                                        <p:cTn id="23" dur="500"/>
                                        <p:tgtEl>
                                          <p:spTgt spid="187404"/>
                                        </p:tgtEl>
                                      </p:cBhvr>
                                    </p:animEffect>
                                  </p:childTnLst>
                                </p:cTn>
                              </p:par>
                            </p:childTnLst>
                          </p:cTn>
                        </p:par>
                        <p:par>
                          <p:cTn id="24" fill="hold">
                            <p:stCondLst>
                              <p:cond delay="1000"/>
                            </p:stCondLst>
                            <p:childTnLst>
                              <p:par>
                                <p:cTn id="25" presetID="9" presetClass="entr" presetSubtype="0" fill="hold" nodeType="afterEffect">
                                  <p:stCondLst>
                                    <p:cond delay="100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par>
                          <p:cTn id="28" fill="hold">
                            <p:stCondLst>
                              <p:cond delay="2500"/>
                            </p:stCondLst>
                            <p:childTnLst>
                              <p:par>
                                <p:cTn id="29" presetID="9"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87402"/>
                                        </p:tgtEl>
                                        <p:attrNameLst>
                                          <p:attrName>style.visibility</p:attrName>
                                        </p:attrNameLst>
                                      </p:cBhvr>
                                      <p:to>
                                        <p:strVal val="visible"/>
                                      </p:to>
                                    </p:set>
                                    <p:animEffect transition="in" filter="dissolve">
                                      <p:cBhvr>
                                        <p:cTn id="34" dur="500"/>
                                        <p:tgtEl>
                                          <p:spTgt spid="18740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87403"/>
                                        </p:tgtEl>
                                        <p:attrNameLst>
                                          <p:attrName>style.visibility</p:attrName>
                                        </p:attrNameLst>
                                      </p:cBhvr>
                                      <p:to>
                                        <p:strVal val="visible"/>
                                      </p:to>
                                    </p:set>
                                    <p:animEffect transition="in" filter="dissolve">
                                      <p:cBhvr>
                                        <p:cTn id="37" dur="500"/>
                                        <p:tgtEl>
                                          <p:spTgt spid="18740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7425"/>
                                        </p:tgtEl>
                                        <p:attrNameLst>
                                          <p:attrName>style.visibility</p:attrName>
                                        </p:attrNameLst>
                                      </p:cBhvr>
                                      <p:to>
                                        <p:strVal val="visible"/>
                                      </p:to>
                                    </p:set>
                                    <p:animEffect transition="in" filter="blinds(horizontal)">
                                      <p:cBhvr>
                                        <p:cTn id="42" dur="500"/>
                                        <p:tgtEl>
                                          <p:spTgt spid="187425"/>
                                        </p:tgtEl>
                                      </p:cBhvr>
                                    </p:animEffec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187406"/>
                                        </p:tgtEl>
                                        <p:attrNameLst>
                                          <p:attrName>style.visibility</p:attrName>
                                        </p:attrNameLst>
                                      </p:cBhvr>
                                      <p:to>
                                        <p:strVal val="visible"/>
                                      </p:to>
                                    </p:set>
                                    <p:animEffect transition="in" filter="dissolve">
                                      <p:cBhvr>
                                        <p:cTn id="46" dur="500"/>
                                        <p:tgtEl>
                                          <p:spTgt spid="187406"/>
                                        </p:tgtEl>
                                      </p:cBhvr>
                                    </p:animEffect>
                                  </p:childTnLst>
                                </p:cTn>
                              </p:par>
                              <p:par>
                                <p:cTn id="47" presetID="9"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dissolve">
                                      <p:cBhvr>
                                        <p:cTn id="49" dur="500"/>
                                        <p:tgtEl>
                                          <p:spTgt spid="5"/>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par>
                                <p:cTn id="53" presetID="9" presetClass="entr" presetSubtype="0" fill="hold" nodeType="withEffect">
                                  <p:stCondLst>
                                    <p:cond delay="0"/>
                                  </p:stCondLst>
                                  <p:childTnLst>
                                    <p:set>
                                      <p:cBhvr>
                                        <p:cTn id="54" dur="1" fill="hold">
                                          <p:stCondLst>
                                            <p:cond delay="0"/>
                                          </p:stCondLst>
                                        </p:cTn>
                                        <p:tgtEl>
                                          <p:spTgt spid="187410"/>
                                        </p:tgtEl>
                                        <p:attrNameLst>
                                          <p:attrName>style.visibility</p:attrName>
                                        </p:attrNameLst>
                                      </p:cBhvr>
                                      <p:to>
                                        <p:strVal val="visible"/>
                                      </p:to>
                                    </p:set>
                                    <p:animEffect transition="in" filter="dissolve">
                                      <p:cBhvr>
                                        <p:cTn id="55" dur="500"/>
                                        <p:tgtEl>
                                          <p:spTgt spid="187410"/>
                                        </p:tgtEl>
                                      </p:cBhvr>
                                    </p:animEffect>
                                  </p:childTnLst>
                                </p:cTn>
                              </p:par>
                              <p:par>
                                <p:cTn id="56" presetID="9" presetClass="entr" presetSubtype="0" fill="hold" nodeType="withEffect">
                                  <p:stCondLst>
                                    <p:cond delay="0"/>
                                  </p:stCondLst>
                                  <p:childTnLst>
                                    <p:set>
                                      <p:cBhvr>
                                        <p:cTn id="57" dur="1" fill="hold">
                                          <p:stCondLst>
                                            <p:cond delay="0"/>
                                          </p:stCondLst>
                                        </p:cTn>
                                        <p:tgtEl>
                                          <p:spTgt spid="187422"/>
                                        </p:tgtEl>
                                        <p:attrNameLst>
                                          <p:attrName>style.visibility</p:attrName>
                                        </p:attrNameLst>
                                      </p:cBhvr>
                                      <p:to>
                                        <p:strVal val="visible"/>
                                      </p:to>
                                    </p:set>
                                    <p:animEffect transition="in" filter="dissolve">
                                      <p:cBhvr>
                                        <p:cTn id="58" dur="500"/>
                                        <p:tgtEl>
                                          <p:spTgt spid="18742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7423"/>
                                        </p:tgtEl>
                                        <p:attrNameLst>
                                          <p:attrName>style.visibility</p:attrName>
                                        </p:attrNameLst>
                                      </p:cBhvr>
                                      <p:to>
                                        <p:strVal val="visible"/>
                                      </p:to>
                                    </p:set>
                                    <p:animEffect transition="in" filter="dissolve">
                                      <p:cBhvr>
                                        <p:cTn id="61" dur="500"/>
                                        <p:tgtEl>
                                          <p:spTgt spid="187423"/>
                                        </p:tgtEl>
                                      </p:cBhvr>
                                    </p:animEffect>
                                  </p:childTnLst>
                                </p:cTn>
                              </p:par>
                              <p:par>
                                <p:cTn id="62" presetID="9" presetClass="entr" presetSubtype="0" fill="hold" nodeType="withEffect">
                                  <p:stCondLst>
                                    <p:cond delay="0"/>
                                  </p:stCondLst>
                                  <p:childTnLst>
                                    <p:set>
                                      <p:cBhvr>
                                        <p:cTn id="63" dur="1" fill="hold">
                                          <p:stCondLst>
                                            <p:cond delay="0"/>
                                          </p:stCondLst>
                                        </p:cTn>
                                        <p:tgtEl>
                                          <p:spTgt spid="187441"/>
                                        </p:tgtEl>
                                        <p:attrNameLst>
                                          <p:attrName>style.visibility</p:attrName>
                                        </p:attrNameLst>
                                      </p:cBhvr>
                                      <p:to>
                                        <p:strVal val="visible"/>
                                      </p:to>
                                    </p:set>
                                    <p:animEffect transition="in" filter="dissolve">
                                      <p:cBhvr>
                                        <p:cTn id="64" dur="500"/>
                                        <p:tgtEl>
                                          <p:spTgt spid="187441"/>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187442"/>
                                        </p:tgtEl>
                                        <p:attrNameLst>
                                          <p:attrName>style.visibility</p:attrName>
                                        </p:attrNameLst>
                                      </p:cBhvr>
                                      <p:to>
                                        <p:strVal val="visible"/>
                                      </p:to>
                                    </p:set>
                                    <p:animEffect transition="in" filter="dissolve">
                                      <p:cBhvr>
                                        <p:cTn id="67" dur="500"/>
                                        <p:tgtEl>
                                          <p:spTgt spid="1874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7424"/>
                                        </p:tgtEl>
                                        <p:attrNameLst>
                                          <p:attrName>style.visibility</p:attrName>
                                        </p:attrNameLst>
                                      </p:cBhvr>
                                      <p:to>
                                        <p:strVal val="visible"/>
                                      </p:to>
                                    </p:set>
                                    <p:animEffect transition="in" filter="wipe(left)">
                                      <p:cBhvr>
                                        <p:cTn id="72" dur="500"/>
                                        <p:tgtEl>
                                          <p:spTgt spid="187424"/>
                                        </p:tgtEl>
                                      </p:cBhvr>
                                    </p:animEffect>
                                  </p:childTnLst>
                                </p:cTn>
                              </p:par>
                            </p:childTnLst>
                          </p:cTn>
                        </p:par>
                        <p:par>
                          <p:cTn id="73" fill="hold">
                            <p:stCondLst>
                              <p:cond delay="500"/>
                            </p:stCondLst>
                            <p:childTnLst>
                              <p:par>
                                <p:cTn id="74" presetID="22" presetClass="entr" presetSubtype="8" fill="hold" nodeType="afterEffect">
                                  <p:stCondLst>
                                    <p:cond delay="0"/>
                                  </p:stCondLst>
                                  <p:childTnLst>
                                    <p:set>
                                      <p:cBhvr>
                                        <p:cTn id="75" dur="1" fill="hold">
                                          <p:stCondLst>
                                            <p:cond delay="0"/>
                                          </p:stCondLst>
                                        </p:cTn>
                                        <p:tgtEl>
                                          <p:spTgt spid="86044"/>
                                        </p:tgtEl>
                                        <p:attrNameLst>
                                          <p:attrName>style.visibility</p:attrName>
                                        </p:attrNameLst>
                                      </p:cBhvr>
                                      <p:to>
                                        <p:strVal val="visible"/>
                                      </p:to>
                                    </p:set>
                                    <p:animEffect transition="in" filter="wipe(left)">
                                      <p:cBhvr>
                                        <p:cTn id="76" dur="500"/>
                                        <p:tgtEl>
                                          <p:spTgt spid="86044"/>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86075"/>
                                        </p:tgtEl>
                                        <p:attrNameLst>
                                          <p:attrName>style.visibility</p:attrName>
                                        </p:attrNameLst>
                                      </p:cBhvr>
                                      <p:to>
                                        <p:strVal val="visible"/>
                                      </p:to>
                                    </p:set>
                                    <p:animEffect transition="in" filter="wipe(left)">
                                      <p:cBhvr>
                                        <p:cTn id="81" dur="500"/>
                                        <p:tgtEl>
                                          <p:spTgt spid="86075"/>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86073"/>
                                        </p:tgtEl>
                                        <p:attrNameLst>
                                          <p:attrName>style.visibility</p:attrName>
                                        </p:attrNameLst>
                                      </p:cBhvr>
                                      <p:to>
                                        <p:strVal val="visible"/>
                                      </p:to>
                                    </p:set>
                                    <p:animEffect transition="in" filter="wipe(left)">
                                      <p:cBhvr>
                                        <p:cTn id="86" dur="500"/>
                                        <p:tgtEl>
                                          <p:spTgt spid="86073"/>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87413"/>
                                        </p:tgtEl>
                                        <p:attrNameLst>
                                          <p:attrName>style.visibility</p:attrName>
                                        </p:attrNameLst>
                                      </p:cBhvr>
                                      <p:to>
                                        <p:strVal val="visible"/>
                                      </p:to>
                                    </p:set>
                                    <p:animEffect transition="in" filter="blinds(horizontal)">
                                      <p:cBhvr>
                                        <p:cTn id="91" dur="500"/>
                                        <p:tgtEl>
                                          <p:spTgt spid="187413"/>
                                        </p:tgtEl>
                                      </p:cBhvr>
                                    </p:animEffect>
                                  </p:childTnLst>
                                </p:cTn>
                              </p:par>
                            </p:childTnLst>
                          </p:cTn>
                        </p:par>
                        <p:par>
                          <p:cTn id="92" fill="hold">
                            <p:stCondLst>
                              <p:cond delay="500"/>
                            </p:stCondLst>
                            <p:childTnLst>
                              <p:par>
                                <p:cTn id="93" presetID="22" presetClass="entr" presetSubtype="8" fill="hold" nodeType="afterEffect">
                                  <p:stCondLst>
                                    <p:cond delay="0"/>
                                  </p:stCondLst>
                                  <p:childTnLst>
                                    <p:set>
                                      <p:cBhvr>
                                        <p:cTn id="94" dur="1" fill="hold">
                                          <p:stCondLst>
                                            <p:cond delay="0"/>
                                          </p:stCondLst>
                                        </p:cTn>
                                        <p:tgtEl>
                                          <p:spTgt spid="187412"/>
                                        </p:tgtEl>
                                        <p:attrNameLst>
                                          <p:attrName>style.visibility</p:attrName>
                                        </p:attrNameLst>
                                      </p:cBhvr>
                                      <p:to>
                                        <p:strVal val="visible"/>
                                      </p:to>
                                    </p:set>
                                    <p:animEffect transition="in" filter="wipe(left)">
                                      <p:cBhvr>
                                        <p:cTn id="95" dur="500"/>
                                        <p:tgtEl>
                                          <p:spTgt spid="187412"/>
                                        </p:tgtEl>
                                      </p:cBhvr>
                                    </p:animEffect>
                                  </p:childTnLst>
                                </p:cTn>
                              </p:par>
                            </p:childTnLst>
                          </p:cTn>
                        </p:par>
                        <p:par>
                          <p:cTn id="96" fill="hold">
                            <p:stCondLst>
                              <p:cond delay="1000"/>
                            </p:stCondLst>
                            <p:childTnLst>
                              <p:par>
                                <p:cTn id="97" presetID="22" presetClass="entr" presetSubtype="4" fill="hold" nodeType="afterEffect">
                                  <p:stCondLst>
                                    <p:cond delay="0"/>
                                  </p:stCondLst>
                                  <p:childTnLst>
                                    <p:set>
                                      <p:cBhvr>
                                        <p:cTn id="98" dur="1" fill="hold">
                                          <p:stCondLst>
                                            <p:cond delay="0"/>
                                          </p:stCondLst>
                                        </p:cTn>
                                        <p:tgtEl>
                                          <p:spTgt spid="11"/>
                                        </p:tgtEl>
                                        <p:attrNameLst>
                                          <p:attrName>style.visibility</p:attrName>
                                        </p:attrNameLst>
                                      </p:cBhvr>
                                      <p:to>
                                        <p:strVal val="visible"/>
                                      </p:to>
                                    </p:set>
                                    <p:animEffect transition="in" filter="wipe(down)">
                                      <p:cBhvr>
                                        <p:cTn id="99" dur="500"/>
                                        <p:tgtEl>
                                          <p:spTgt spid="11"/>
                                        </p:tgtEl>
                                      </p:cBhvr>
                                    </p:animEffect>
                                  </p:childTnLst>
                                </p:cTn>
                              </p:par>
                            </p:childTnLst>
                          </p:cTn>
                        </p:par>
                        <p:par>
                          <p:cTn id="100" fill="hold">
                            <p:stCondLst>
                              <p:cond delay="1500"/>
                            </p:stCondLst>
                            <p:childTnLst>
                              <p:par>
                                <p:cTn id="101" presetID="22" presetClass="entr" presetSubtype="8"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wipe(left)">
                                      <p:cBhvr>
                                        <p:cTn id="103" dur="500"/>
                                        <p:tgtEl>
                                          <p:spTgt spid="60"/>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dissolve">
                                      <p:cBhvr>
                                        <p:cTn id="108" dur="500"/>
                                        <p:tgtEl>
                                          <p:spTgt spid="52"/>
                                        </p:tgtEl>
                                      </p:cBhvr>
                                    </p:animEffect>
                                  </p:childTnLst>
                                </p:cTn>
                              </p:par>
                            </p:childTnLst>
                          </p:cTn>
                        </p:par>
                        <p:par>
                          <p:cTn id="109" fill="hold">
                            <p:stCondLst>
                              <p:cond delay="500"/>
                            </p:stCondLst>
                            <p:childTnLst>
                              <p:par>
                                <p:cTn id="110" presetID="22" presetClass="entr" presetSubtype="8" fill="hold" nodeType="after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left)">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wipe(left)">
                                      <p:cBhvr>
                                        <p:cTn id="1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1" grpId="0"/>
      <p:bldP spid="187402" grpId="0"/>
      <p:bldP spid="187403" grpId="0"/>
      <p:bldP spid="187404" grpId="0"/>
      <p:bldP spid="187413" grpId="0"/>
      <p:bldP spid="187423" grpId="0"/>
      <p:bldP spid="187424" grpId="0"/>
      <p:bldP spid="187425" grpId="0"/>
      <p:bldP spid="187442" grpId="0"/>
      <p:bldP spid="52"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6" name="Text Box 6"/>
          <p:cNvSpPr txBox="1">
            <a:spLocks noChangeArrowheads="1"/>
          </p:cNvSpPr>
          <p:nvPr/>
        </p:nvSpPr>
        <p:spPr bwMode="auto">
          <a:xfrm>
            <a:off x="3543300" y="3419475"/>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a:solidFill>
                  <a:schemeClr val="bg1"/>
                </a:solidFill>
                <a:latin typeface="楷体_GB2312" pitchFamily="49" charset="-122"/>
                <a:ea typeface="楷体_GB2312" pitchFamily="49" charset="-122"/>
              </a:rPr>
              <a:t>←  </a:t>
            </a:r>
            <a:r>
              <a:rPr lang="zh-CN" altLang="en-US">
                <a:solidFill>
                  <a:schemeClr val="bg1"/>
                </a:solidFill>
                <a:latin typeface="楷体_GB2312" pitchFamily="49" charset="-122"/>
                <a:ea typeface="楷体_GB2312" pitchFamily="49" charset="-122"/>
              </a:rPr>
              <a:t>能 级 简 并 </a:t>
            </a:r>
            <a:endParaRPr lang="zh-CN" altLang="en-US">
              <a:solidFill>
                <a:schemeClr val="bg1"/>
              </a:solidFill>
              <a:latin typeface="楷体_GB2312" pitchFamily="49" charset="-122"/>
              <a:ea typeface="楷体_GB2312" pitchFamily="49" charset="-122"/>
            </a:endParaRPr>
          </a:p>
        </p:txBody>
      </p:sp>
      <p:sp>
        <p:nvSpPr>
          <p:cNvPr id="189447" name="Line 7"/>
          <p:cNvSpPr>
            <a:spLocks noChangeShapeType="1"/>
          </p:cNvSpPr>
          <p:nvPr/>
        </p:nvSpPr>
        <p:spPr bwMode="auto">
          <a:xfrm>
            <a:off x="2328863" y="3668713"/>
            <a:ext cx="1308100"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448" name="Line 8"/>
          <p:cNvSpPr>
            <a:spLocks noChangeShapeType="1"/>
          </p:cNvSpPr>
          <p:nvPr/>
        </p:nvSpPr>
        <p:spPr bwMode="auto">
          <a:xfrm>
            <a:off x="2328863" y="5268913"/>
            <a:ext cx="1379537"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 name="Group 9"/>
          <p:cNvGrpSpPr/>
          <p:nvPr/>
        </p:nvGrpSpPr>
        <p:grpSpPr bwMode="auto">
          <a:xfrm>
            <a:off x="4284663" y="3363913"/>
            <a:ext cx="1579562" cy="609600"/>
            <a:chOff x="1488" y="2064"/>
            <a:chExt cx="768" cy="384"/>
          </a:xfrm>
        </p:grpSpPr>
        <p:sp>
          <p:nvSpPr>
            <p:cNvPr id="35845" name="Line 10"/>
            <p:cNvSpPr>
              <a:spLocks noChangeShapeType="1"/>
            </p:cNvSpPr>
            <p:nvPr/>
          </p:nvSpPr>
          <p:spPr bwMode="auto">
            <a:xfrm>
              <a:off x="1488" y="2064"/>
              <a:ext cx="768"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46" name="Line 11"/>
            <p:cNvSpPr>
              <a:spLocks noChangeShapeType="1"/>
            </p:cNvSpPr>
            <p:nvPr/>
          </p:nvSpPr>
          <p:spPr bwMode="auto">
            <a:xfrm>
              <a:off x="1488" y="2256"/>
              <a:ext cx="768"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47" name="Line 12"/>
            <p:cNvSpPr>
              <a:spLocks noChangeShapeType="1"/>
            </p:cNvSpPr>
            <p:nvPr/>
          </p:nvSpPr>
          <p:spPr bwMode="auto">
            <a:xfrm>
              <a:off x="1488" y="2448"/>
              <a:ext cx="768"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9453" name="Line 13"/>
          <p:cNvSpPr>
            <a:spLocks noChangeShapeType="1"/>
          </p:cNvSpPr>
          <p:nvPr/>
        </p:nvSpPr>
        <p:spPr bwMode="auto">
          <a:xfrm>
            <a:off x="4213225" y="5268913"/>
            <a:ext cx="1651000" cy="0"/>
          </a:xfrm>
          <a:prstGeom prst="line">
            <a:avLst/>
          </a:prstGeom>
          <a:noFill/>
          <a:ln w="38100">
            <a:solidFill>
              <a:srgbClr val="FFCC66"/>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454" name="Line 14"/>
          <p:cNvSpPr>
            <a:spLocks noChangeShapeType="1"/>
          </p:cNvSpPr>
          <p:nvPr/>
        </p:nvSpPr>
        <p:spPr bwMode="auto">
          <a:xfrm>
            <a:off x="2974975" y="3668713"/>
            <a:ext cx="0" cy="1600200"/>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5"/>
          <p:cNvGrpSpPr/>
          <p:nvPr/>
        </p:nvGrpSpPr>
        <p:grpSpPr bwMode="auto">
          <a:xfrm>
            <a:off x="3679825" y="3363913"/>
            <a:ext cx="533400" cy="609600"/>
            <a:chOff x="1152" y="2064"/>
            <a:chExt cx="336" cy="384"/>
          </a:xfrm>
        </p:grpSpPr>
        <p:sp>
          <p:nvSpPr>
            <p:cNvPr id="35851" name="Line 16"/>
            <p:cNvSpPr>
              <a:spLocks noChangeShapeType="1"/>
            </p:cNvSpPr>
            <p:nvPr/>
          </p:nvSpPr>
          <p:spPr bwMode="auto">
            <a:xfrm flipV="1">
              <a:off x="1152" y="2064"/>
              <a:ext cx="336" cy="192"/>
            </a:xfrm>
            <a:prstGeom prst="line">
              <a:avLst/>
            </a:prstGeom>
            <a:noFill/>
            <a:ln w="9525" cap="rnd">
              <a:solidFill>
                <a:schemeClr val="bg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35852" name="Line 17"/>
            <p:cNvSpPr>
              <a:spLocks noChangeShapeType="1"/>
            </p:cNvSpPr>
            <p:nvPr/>
          </p:nvSpPr>
          <p:spPr bwMode="auto">
            <a:xfrm>
              <a:off x="1152" y="2256"/>
              <a:ext cx="336" cy="192"/>
            </a:xfrm>
            <a:prstGeom prst="line">
              <a:avLst/>
            </a:prstGeom>
            <a:noFill/>
            <a:ln w="9525" cap="rnd">
              <a:solidFill>
                <a:schemeClr val="bg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35853" name="Line 18"/>
            <p:cNvSpPr>
              <a:spLocks noChangeShapeType="1"/>
            </p:cNvSpPr>
            <p:nvPr/>
          </p:nvSpPr>
          <p:spPr bwMode="auto">
            <a:xfrm>
              <a:off x="1248" y="2256"/>
              <a:ext cx="240" cy="0"/>
            </a:xfrm>
            <a:prstGeom prst="line">
              <a:avLst/>
            </a:prstGeom>
            <a:noFill/>
            <a:ln w="9525" cap="rnd">
              <a:solidFill>
                <a:schemeClr val="bg1"/>
              </a:solidFill>
              <a:prstDash val="sysDot"/>
              <a:round/>
            </a:ln>
            <a:extLst>
              <a:ext uri="{909E8E84-426E-40DD-AFC4-6F175D3DCCD1}">
                <a14:hiddenFill xmlns:a14="http://schemas.microsoft.com/office/drawing/2010/main">
                  <a:noFill/>
                </a14:hiddenFill>
              </a:ext>
            </a:extLst>
          </p:spPr>
          <p:txBody>
            <a:bodyPr/>
            <a:lstStyle/>
            <a:p>
              <a:endParaRPr lang="zh-CN" altLang="en-US"/>
            </a:p>
          </p:txBody>
        </p:sp>
      </p:grpSp>
      <p:sp>
        <p:nvSpPr>
          <p:cNvPr id="189459" name="Text Box 19"/>
          <p:cNvSpPr txBox="1">
            <a:spLocks noChangeArrowheads="1"/>
          </p:cNvSpPr>
          <p:nvPr/>
        </p:nvSpPr>
        <p:spPr bwMode="auto">
          <a:xfrm>
            <a:off x="1331913" y="3440113"/>
            <a:ext cx="74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l = </a:t>
            </a:r>
            <a:r>
              <a:rPr lang="en-US" altLang="zh-CN">
                <a:solidFill>
                  <a:schemeClr val="bg1"/>
                </a:solidFill>
              </a:rPr>
              <a:t>1</a:t>
            </a:r>
            <a:endParaRPr lang="en-US" altLang="zh-CN">
              <a:solidFill>
                <a:schemeClr val="bg1"/>
              </a:solidFill>
            </a:endParaRPr>
          </a:p>
        </p:txBody>
      </p:sp>
      <p:sp>
        <p:nvSpPr>
          <p:cNvPr id="189460" name="Text Box 20"/>
          <p:cNvSpPr txBox="1">
            <a:spLocks noChangeArrowheads="1"/>
          </p:cNvSpPr>
          <p:nvPr/>
        </p:nvSpPr>
        <p:spPr bwMode="auto">
          <a:xfrm>
            <a:off x="1331913" y="5040313"/>
            <a:ext cx="746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l = </a:t>
            </a:r>
            <a:r>
              <a:rPr lang="en-US" altLang="zh-CN">
                <a:solidFill>
                  <a:schemeClr val="bg1"/>
                </a:solidFill>
              </a:rPr>
              <a:t>0</a:t>
            </a:r>
            <a:endParaRPr lang="en-US" altLang="zh-CN">
              <a:solidFill>
                <a:schemeClr val="bg1"/>
              </a:solidFill>
            </a:endParaRPr>
          </a:p>
        </p:txBody>
      </p:sp>
      <p:sp>
        <p:nvSpPr>
          <p:cNvPr id="189461" name="Rectangle 21"/>
          <p:cNvSpPr>
            <a:spLocks noChangeArrowheads="1"/>
          </p:cNvSpPr>
          <p:nvPr/>
        </p:nvSpPr>
        <p:spPr bwMode="auto">
          <a:xfrm>
            <a:off x="6094413" y="2714625"/>
            <a:ext cx="477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m</a:t>
            </a:r>
            <a:r>
              <a:rPr lang="en-US" altLang="zh-CN" i="1" baseline="-20000">
                <a:solidFill>
                  <a:schemeClr val="bg1"/>
                </a:solidFill>
              </a:rPr>
              <a:t>l</a:t>
            </a:r>
            <a:endParaRPr lang="en-US" altLang="zh-CN" i="1" baseline="-20000">
              <a:solidFill>
                <a:schemeClr val="bg1"/>
              </a:solidFill>
            </a:endParaRPr>
          </a:p>
        </p:txBody>
      </p:sp>
      <p:sp>
        <p:nvSpPr>
          <p:cNvPr id="189462" name="Text Box 22"/>
          <p:cNvSpPr txBox="1">
            <a:spLocks noChangeArrowheads="1"/>
          </p:cNvSpPr>
          <p:nvPr/>
        </p:nvSpPr>
        <p:spPr bwMode="auto">
          <a:xfrm>
            <a:off x="6180138" y="3135313"/>
            <a:ext cx="374650"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15000"/>
              </a:lnSpc>
            </a:pPr>
            <a:r>
              <a:rPr lang="en-US" altLang="zh-CN" sz="1800">
                <a:solidFill>
                  <a:schemeClr val="bg1"/>
                </a:solidFill>
              </a:rPr>
              <a:t>1</a:t>
            </a:r>
            <a:endParaRPr lang="en-US" altLang="zh-CN" sz="1800">
              <a:solidFill>
                <a:schemeClr val="bg1"/>
              </a:solidFill>
            </a:endParaRPr>
          </a:p>
          <a:p>
            <a:pPr>
              <a:lnSpc>
                <a:spcPct val="115000"/>
              </a:lnSpc>
            </a:pPr>
            <a:r>
              <a:rPr lang="en-US" altLang="zh-CN" sz="1800">
                <a:solidFill>
                  <a:schemeClr val="bg1"/>
                </a:solidFill>
              </a:rPr>
              <a:t>0</a:t>
            </a:r>
            <a:endParaRPr lang="en-US" altLang="zh-CN" sz="1800">
              <a:solidFill>
                <a:schemeClr val="bg1"/>
              </a:solidFill>
            </a:endParaRPr>
          </a:p>
          <a:p>
            <a:pPr>
              <a:lnSpc>
                <a:spcPct val="115000"/>
              </a:lnSpc>
            </a:pPr>
            <a:r>
              <a:rPr lang="en-US" altLang="zh-CN" sz="1800">
                <a:solidFill>
                  <a:schemeClr val="bg1"/>
                </a:solidFill>
              </a:rPr>
              <a:t>-1</a:t>
            </a:r>
            <a:endParaRPr lang="en-US" altLang="zh-CN" sz="1800">
              <a:solidFill>
                <a:schemeClr val="bg1"/>
              </a:solidFill>
            </a:endParaRPr>
          </a:p>
        </p:txBody>
      </p:sp>
      <p:sp>
        <p:nvSpPr>
          <p:cNvPr id="189463" name="Rectangle 23"/>
          <p:cNvSpPr>
            <a:spLocks noChangeArrowheads="1"/>
          </p:cNvSpPr>
          <p:nvPr/>
        </p:nvSpPr>
        <p:spPr bwMode="auto">
          <a:xfrm>
            <a:off x="6786563" y="2757488"/>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a:solidFill>
                  <a:srgbClr val="00FFFF"/>
                </a:solidFill>
              </a:rPr>
              <a:t>△</a:t>
            </a:r>
            <a:r>
              <a:rPr lang="en-US" altLang="zh-CN" i="1">
                <a:solidFill>
                  <a:srgbClr val="00FFFF"/>
                </a:solidFill>
              </a:rPr>
              <a:t>E</a:t>
            </a:r>
            <a:endParaRPr lang="en-US" altLang="zh-CN" i="1">
              <a:solidFill>
                <a:srgbClr val="00FFFF"/>
              </a:solidFill>
            </a:endParaRPr>
          </a:p>
        </p:txBody>
      </p:sp>
      <p:graphicFrame>
        <p:nvGraphicFramePr>
          <p:cNvPr id="189464" name="Object 4"/>
          <p:cNvGraphicFramePr>
            <a:graphicFrameLocks noChangeAspect="1"/>
          </p:cNvGraphicFramePr>
          <p:nvPr/>
        </p:nvGraphicFramePr>
        <p:xfrm>
          <a:off x="6853238" y="3143250"/>
          <a:ext cx="576262" cy="365125"/>
        </p:xfrm>
        <a:graphic>
          <a:graphicData uri="http://schemas.openxmlformats.org/presentationml/2006/ole">
            <mc:AlternateContent xmlns:mc="http://schemas.openxmlformats.org/markup-compatibility/2006">
              <mc:Choice xmlns:v="urn:schemas-microsoft-com:vml" Requires="v">
                <p:oleObj spid="_x0000_s547959" name="" r:id="rId1" imgW="469900" imgH="289560" progId="Equation.3">
                  <p:embed/>
                </p:oleObj>
              </mc:Choice>
              <mc:Fallback>
                <p:oleObj name="" r:id="rId1" imgW="469900" imgH="28956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3238" y="3143250"/>
                        <a:ext cx="5762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189465" name="Object 5"/>
          <p:cNvGraphicFramePr>
            <a:graphicFrameLocks noChangeAspect="1"/>
          </p:cNvGraphicFramePr>
          <p:nvPr/>
        </p:nvGraphicFramePr>
        <p:xfrm>
          <a:off x="6683375" y="3798888"/>
          <a:ext cx="795338" cy="365125"/>
        </p:xfrm>
        <a:graphic>
          <a:graphicData uri="http://schemas.openxmlformats.org/presentationml/2006/ole">
            <mc:AlternateContent xmlns:mc="http://schemas.openxmlformats.org/markup-compatibility/2006">
              <mc:Choice xmlns:v="urn:schemas-microsoft-com:vml" Requires="v">
                <p:oleObj spid="_x0000_s547960" name="" r:id="rId3" imgW="656590" imgH="289560" progId="Equation.3">
                  <p:embed/>
                </p:oleObj>
              </mc:Choice>
              <mc:Fallback>
                <p:oleObj name="" r:id="rId3" imgW="656590" imgH="2895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375" y="3798888"/>
                        <a:ext cx="7953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89466" name="Rectangle 26"/>
          <p:cNvSpPr>
            <a:spLocks noChangeArrowheads="1"/>
          </p:cNvSpPr>
          <p:nvPr/>
        </p:nvSpPr>
        <p:spPr bwMode="auto">
          <a:xfrm>
            <a:off x="6988175" y="350996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solidFill>
                  <a:srgbClr val="00FFFF"/>
                </a:solidFill>
              </a:rPr>
              <a:t>0</a:t>
            </a:r>
            <a:endParaRPr lang="en-US" altLang="zh-CN" sz="1800">
              <a:solidFill>
                <a:srgbClr val="00FFFF"/>
              </a:solidFill>
            </a:endParaRPr>
          </a:p>
        </p:txBody>
      </p:sp>
      <p:sp>
        <p:nvSpPr>
          <p:cNvPr id="189467" name="Line 27"/>
          <p:cNvSpPr>
            <a:spLocks noChangeShapeType="1"/>
          </p:cNvSpPr>
          <p:nvPr/>
        </p:nvSpPr>
        <p:spPr bwMode="auto">
          <a:xfrm>
            <a:off x="3779838" y="5268913"/>
            <a:ext cx="381000" cy="0"/>
          </a:xfrm>
          <a:prstGeom prst="line">
            <a:avLst/>
          </a:prstGeom>
          <a:noFill/>
          <a:ln w="9525" cap="rnd">
            <a:solidFill>
              <a:schemeClr val="bg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89468" name="Line 28"/>
          <p:cNvSpPr>
            <a:spLocks noChangeShapeType="1"/>
          </p:cNvSpPr>
          <p:nvPr/>
        </p:nvSpPr>
        <p:spPr bwMode="auto">
          <a:xfrm>
            <a:off x="5102225" y="3668713"/>
            <a:ext cx="0" cy="1600200"/>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69" name="Line 29"/>
          <p:cNvSpPr>
            <a:spLocks noChangeShapeType="1"/>
          </p:cNvSpPr>
          <p:nvPr/>
        </p:nvSpPr>
        <p:spPr bwMode="auto">
          <a:xfrm>
            <a:off x="4645025" y="3973513"/>
            <a:ext cx="0" cy="1295400"/>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9470" name="Line 30"/>
          <p:cNvSpPr>
            <a:spLocks noChangeShapeType="1"/>
          </p:cNvSpPr>
          <p:nvPr/>
        </p:nvSpPr>
        <p:spPr bwMode="auto">
          <a:xfrm>
            <a:off x="5559425" y="3363913"/>
            <a:ext cx="0" cy="1905000"/>
          </a:xfrm>
          <a:prstGeom prst="line">
            <a:avLst/>
          </a:prstGeom>
          <a:noFill/>
          <a:ln w="28575">
            <a:solidFill>
              <a:srgbClr val="FF66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31"/>
          <p:cNvGrpSpPr/>
          <p:nvPr/>
        </p:nvGrpSpPr>
        <p:grpSpPr bwMode="auto">
          <a:xfrm rot="10800000">
            <a:off x="4429125" y="5641975"/>
            <a:ext cx="1371600" cy="614363"/>
            <a:chOff x="1440" y="2640"/>
            <a:chExt cx="864" cy="432"/>
          </a:xfrm>
        </p:grpSpPr>
        <p:sp>
          <p:nvSpPr>
            <p:cNvPr id="35867" name="Rectangle 32"/>
            <p:cNvSpPr>
              <a:spLocks noChangeArrowheads="1"/>
            </p:cNvSpPr>
            <p:nvPr/>
          </p:nvSpPr>
          <p:spPr bwMode="auto">
            <a:xfrm>
              <a:off x="1440" y="2640"/>
              <a:ext cx="864" cy="432"/>
            </a:xfrm>
            <a:prstGeom prst="rect">
              <a:avLst/>
            </a:prstGeom>
            <a:solidFill>
              <a:schemeClr val="tx1"/>
            </a:solidFill>
            <a:ln w="9525">
              <a:solidFill>
                <a:schemeClr val="tx1"/>
              </a:solidFill>
              <a:miter lim="800000"/>
            </a:ln>
          </p:spPr>
          <p:txBody>
            <a:bodyPr wrap="none" anchor="ctr"/>
            <a:lstStyle/>
            <a:p>
              <a:endParaRPr lang="zh-CN" altLang="en-US">
                <a:solidFill>
                  <a:schemeClr val="bg1"/>
                </a:solidFill>
              </a:endParaRPr>
            </a:p>
          </p:txBody>
        </p:sp>
        <p:sp>
          <p:nvSpPr>
            <p:cNvPr id="35868" name="Line 33"/>
            <p:cNvSpPr>
              <a:spLocks noChangeShapeType="1"/>
            </p:cNvSpPr>
            <p:nvPr/>
          </p:nvSpPr>
          <p:spPr bwMode="auto">
            <a:xfrm>
              <a:off x="1872" y="2640"/>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69" name="Line 34"/>
            <p:cNvSpPr>
              <a:spLocks noChangeShapeType="1"/>
            </p:cNvSpPr>
            <p:nvPr/>
          </p:nvSpPr>
          <p:spPr bwMode="auto">
            <a:xfrm>
              <a:off x="2160" y="2640"/>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870" name="Line 35"/>
            <p:cNvSpPr>
              <a:spLocks noChangeShapeType="1"/>
            </p:cNvSpPr>
            <p:nvPr/>
          </p:nvSpPr>
          <p:spPr bwMode="auto">
            <a:xfrm>
              <a:off x="1584" y="2640"/>
              <a:ext cx="0" cy="432"/>
            </a:xfrm>
            <a:prstGeom prst="line">
              <a:avLst/>
            </a:prstGeom>
            <a:noFill/>
            <a:ln w="1905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36"/>
          <p:cNvGrpSpPr/>
          <p:nvPr/>
        </p:nvGrpSpPr>
        <p:grpSpPr bwMode="auto">
          <a:xfrm rot="10800000">
            <a:off x="2289175" y="5641975"/>
            <a:ext cx="1371600" cy="614363"/>
            <a:chOff x="2064" y="3552"/>
            <a:chExt cx="864" cy="432"/>
          </a:xfrm>
        </p:grpSpPr>
        <p:sp>
          <p:nvSpPr>
            <p:cNvPr id="35872" name="Rectangle 37"/>
            <p:cNvSpPr>
              <a:spLocks noChangeArrowheads="1"/>
            </p:cNvSpPr>
            <p:nvPr/>
          </p:nvSpPr>
          <p:spPr bwMode="auto">
            <a:xfrm>
              <a:off x="2064" y="3552"/>
              <a:ext cx="864" cy="432"/>
            </a:xfrm>
            <a:prstGeom prst="rect">
              <a:avLst/>
            </a:prstGeom>
            <a:solidFill>
              <a:schemeClr val="tx1"/>
            </a:solidFill>
            <a:ln w="9525">
              <a:solidFill>
                <a:schemeClr val="tx1"/>
              </a:solidFill>
              <a:miter lim="800000"/>
            </a:ln>
          </p:spPr>
          <p:txBody>
            <a:bodyPr wrap="none" anchor="ctr"/>
            <a:lstStyle/>
            <a:p>
              <a:endParaRPr lang="zh-CN" altLang="en-US">
                <a:solidFill>
                  <a:schemeClr val="bg1"/>
                </a:solidFill>
              </a:endParaRPr>
            </a:p>
          </p:txBody>
        </p:sp>
        <p:sp>
          <p:nvSpPr>
            <p:cNvPr id="35873" name="Line 38"/>
            <p:cNvSpPr>
              <a:spLocks noChangeShapeType="1"/>
            </p:cNvSpPr>
            <p:nvPr/>
          </p:nvSpPr>
          <p:spPr bwMode="auto">
            <a:xfrm>
              <a:off x="2496" y="3552"/>
              <a:ext cx="0" cy="432"/>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89479" name="Text Box 39"/>
          <p:cNvSpPr txBox="1">
            <a:spLocks noChangeArrowheads="1"/>
          </p:cNvSpPr>
          <p:nvPr/>
        </p:nvSpPr>
        <p:spPr bwMode="auto">
          <a:xfrm>
            <a:off x="2843213" y="5219700"/>
            <a:ext cx="38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i="1">
                <a:solidFill>
                  <a:schemeClr val="bg1"/>
                </a:solidFill>
              </a:rPr>
              <a:t>v</a:t>
            </a:r>
            <a:r>
              <a:rPr lang="en-US" altLang="zh-CN" sz="2000" baseline="-20000">
                <a:solidFill>
                  <a:schemeClr val="bg1"/>
                </a:solidFill>
              </a:rPr>
              <a:t>0</a:t>
            </a:r>
            <a:endParaRPr lang="en-US" altLang="zh-CN" sz="2000">
              <a:solidFill>
                <a:schemeClr val="bg1"/>
              </a:solidFill>
            </a:endParaRPr>
          </a:p>
        </p:txBody>
      </p:sp>
      <p:sp>
        <p:nvSpPr>
          <p:cNvPr id="189480" name="Text Box 40"/>
          <p:cNvSpPr txBox="1">
            <a:spLocks noChangeArrowheads="1"/>
          </p:cNvSpPr>
          <p:nvPr/>
        </p:nvSpPr>
        <p:spPr bwMode="auto">
          <a:xfrm>
            <a:off x="4900613" y="5184775"/>
            <a:ext cx="420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v</a:t>
            </a:r>
            <a:r>
              <a:rPr lang="en-US" altLang="zh-CN" baseline="-20000">
                <a:solidFill>
                  <a:schemeClr val="bg1"/>
                </a:solidFill>
              </a:rPr>
              <a:t>0</a:t>
            </a:r>
            <a:endParaRPr lang="en-US" altLang="zh-CN">
              <a:solidFill>
                <a:schemeClr val="bg1"/>
              </a:solidFill>
            </a:endParaRPr>
          </a:p>
        </p:txBody>
      </p:sp>
      <p:sp>
        <p:nvSpPr>
          <p:cNvPr id="189481" name="Text Box 41"/>
          <p:cNvSpPr txBox="1">
            <a:spLocks noChangeArrowheads="1"/>
          </p:cNvSpPr>
          <p:nvPr/>
        </p:nvSpPr>
        <p:spPr bwMode="auto">
          <a:xfrm>
            <a:off x="5441950" y="611981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solidFill>
                  <a:schemeClr val="bg1"/>
                </a:solidFill>
              </a:rPr>
              <a:t>v</a:t>
            </a:r>
            <a:r>
              <a:rPr lang="en-US" altLang="zh-CN" baseline="-20000">
                <a:solidFill>
                  <a:schemeClr val="bg1"/>
                </a:solidFill>
              </a:rPr>
              <a:t>0</a:t>
            </a:r>
            <a:r>
              <a:rPr lang="en-US" altLang="zh-CN" sz="2000">
                <a:solidFill>
                  <a:schemeClr val="bg1"/>
                </a:solidFill>
              </a:rPr>
              <a:t>+</a:t>
            </a:r>
            <a:r>
              <a:rPr lang="en-US" altLang="zh-CN" sz="1600">
                <a:solidFill>
                  <a:schemeClr val="bg1"/>
                </a:solidFill>
              </a:rPr>
              <a:t>△</a:t>
            </a:r>
            <a:r>
              <a:rPr lang="en-US" altLang="zh-CN" i="1">
                <a:solidFill>
                  <a:schemeClr val="bg1"/>
                </a:solidFill>
              </a:rPr>
              <a:t>v</a:t>
            </a:r>
            <a:endParaRPr lang="en-US" altLang="zh-CN" i="1">
              <a:solidFill>
                <a:schemeClr val="bg1"/>
              </a:solidFill>
            </a:endParaRPr>
          </a:p>
        </p:txBody>
      </p:sp>
      <p:sp>
        <p:nvSpPr>
          <p:cNvPr id="189482" name="Text Box 42"/>
          <p:cNvSpPr txBox="1">
            <a:spLocks noChangeArrowheads="1"/>
          </p:cNvSpPr>
          <p:nvPr/>
        </p:nvSpPr>
        <p:spPr bwMode="auto">
          <a:xfrm>
            <a:off x="3925888" y="6119813"/>
            <a:ext cx="862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v</a:t>
            </a:r>
            <a:r>
              <a:rPr lang="en-US" altLang="zh-CN" baseline="-20000">
                <a:solidFill>
                  <a:schemeClr val="bg1"/>
                </a:solidFill>
              </a:rPr>
              <a:t>0</a:t>
            </a:r>
            <a:r>
              <a:rPr lang="en-US" altLang="zh-CN">
                <a:solidFill>
                  <a:schemeClr val="bg1"/>
                </a:solidFill>
              </a:rPr>
              <a:t>-</a:t>
            </a:r>
            <a:r>
              <a:rPr lang="en-US" altLang="zh-CN" sz="1600">
                <a:solidFill>
                  <a:schemeClr val="bg1"/>
                </a:solidFill>
              </a:rPr>
              <a:t>△</a:t>
            </a:r>
            <a:r>
              <a:rPr lang="en-US" altLang="zh-CN" i="1">
                <a:solidFill>
                  <a:schemeClr val="bg1"/>
                </a:solidFill>
              </a:rPr>
              <a:t>v</a:t>
            </a:r>
            <a:endParaRPr lang="en-US" altLang="zh-CN" i="1">
              <a:solidFill>
                <a:schemeClr val="bg1"/>
              </a:solidFill>
            </a:endParaRPr>
          </a:p>
        </p:txBody>
      </p:sp>
      <p:sp>
        <p:nvSpPr>
          <p:cNvPr id="189483" name="Text Box 43"/>
          <p:cNvSpPr txBox="1">
            <a:spLocks noChangeArrowheads="1"/>
          </p:cNvSpPr>
          <p:nvPr/>
        </p:nvSpPr>
        <p:spPr bwMode="auto">
          <a:xfrm>
            <a:off x="2441575" y="2786063"/>
            <a:ext cx="1985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ea typeface="楷体_GB2312" pitchFamily="49" charset="-122"/>
              </a:rPr>
              <a:t>无磁场</a:t>
            </a:r>
            <a:endParaRPr lang="zh-CN" altLang="en-US">
              <a:solidFill>
                <a:schemeClr val="bg1"/>
              </a:solidFill>
              <a:ea typeface="楷体_GB2312" pitchFamily="49" charset="-122"/>
            </a:endParaRPr>
          </a:p>
        </p:txBody>
      </p:sp>
      <p:sp>
        <p:nvSpPr>
          <p:cNvPr id="189484" name="Text Box 44"/>
          <p:cNvSpPr txBox="1">
            <a:spLocks noChangeArrowheads="1"/>
          </p:cNvSpPr>
          <p:nvPr/>
        </p:nvSpPr>
        <p:spPr bwMode="auto">
          <a:xfrm>
            <a:off x="4645025" y="2757488"/>
            <a:ext cx="1655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楷体_GB2312" pitchFamily="49" charset="-122"/>
                <a:ea typeface="楷体_GB2312" pitchFamily="49" charset="-122"/>
              </a:rPr>
              <a:t>有磁场</a:t>
            </a:r>
            <a:endParaRPr lang="zh-CN" altLang="en-US">
              <a:solidFill>
                <a:schemeClr val="bg1"/>
              </a:solidFill>
              <a:latin typeface="楷体_GB2312" pitchFamily="49" charset="-122"/>
              <a:ea typeface="楷体_GB2312" pitchFamily="49" charset="-122"/>
            </a:endParaRPr>
          </a:p>
        </p:txBody>
      </p:sp>
      <p:sp>
        <p:nvSpPr>
          <p:cNvPr id="189485" name="Rectangle 45"/>
          <p:cNvSpPr>
            <a:spLocks noChangeArrowheads="1"/>
          </p:cNvSpPr>
          <p:nvPr/>
        </p:nvSpPr>
        <p:spPr bwMode="auto">
          <a:xfrm>
            <a:off x="6232525" y="5094288"/>
            <a:ext cx="1041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a:solidFill>
                  <a:schemeClr val="bg1"/>
                </a:solidFill>
              </a:rPr>
              <a:t>0           </a:t>
            </a:r>
            <a:r>
              <a:rPr lang="en-US" altLang="zh-CN" sz="1800">
                <a:solidFill>
                  <a:srgbClr val="00FFFF"/>
                </a:solidFill>
              </a:rPr>
              <a:t>0</a:t>
            </a:r>
            <a:endParaRPr lang="en-US" altLang="zh-CN" sz="1800">
              <a:solidFill>
                <a:srgbClr val="00FFFF"/>
              </a:solidFill>
            </a:endParaRPr>
          </a:p>
        </p:txBody>
      </p:sp>
      <p:sp>
        <p:nvSpPr>
          <p:cNvPr id="189486" name="Text Box 46"/>
          <p:cNvSpPr txBox="1">
            <a:spLocks noChangeArrowheads="1"/>
          </p:cNvSpPr>
          <p:nvPr/>
        </p:nvSpPr>
        <p:spPr bwMode="auto">
          <a:xfrm>
            <a:off x="7612063" y="2714625"/>
            <a:ext cx="53181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FF00"/>
              </a:buClr>
            </a:pPr>
            <a:r>
              <a:rPr lang="zh-CN" altLang="en-US">
                <a:solidFill>
                  <a:schemeClr val="bg1"/>
                </a:solidFill>
              </a:rPr>
              <a:t>能</a:t>
            </a:r>
            <a:endParaRPr lang="en-US" altLang="zh-CN">
              <a:solidFill>
                <a:schemeClr val="bg1"/>
              </a:solidFill>
            </a:endParaRPr>
          </a:p>
          <a:p>
            <a:pPr>
              <a:buClr>
                <a:srgbClr val="00FF00"/>
              </a:buClr>
            </a:pPr>
            <a:r>
              <a:rPr lang="zh-CN" altLang="en-US">
                <a:solidFill>
                  <a:schemeClr val="bg1"/>
                </a:solidFill>
              </a:rPr>
              <a:t>级</a:t>
            </a:r>
            <a:endParaRPr lang="en-US" altLang="zh-CN">
              <a:solidFill>
                <a:schemeClr val="bg1"/>
              </a:solidFill>
            </a:endParaRPr>
          </a:p>
          <a:p>
            <a:pPr>
              <a:buClr>
                <a:srgbClr val="00FF00"/>
              </a:buClr>
            </a:pPr>
            <a:r>
              <a:rPr lang="zh-CN" altLang="en-US">
                <a:solidFill>
                  <a:schemeClr val="bg1"/>
                </a:solidFill>
              </a:rPr>
              <a:t>分</a:t>
            </a:r>
            <a:endParaRPr lang="en-US" altLang="zh-CN">
              <a:solidFill>
                <a:schemeClr val="bg1"/>
              </a:solidFill>
            </a:endParaRPr>
          </a:p>
          <a:p>
            <a:pPr>
              <a:buClr>
                <a:srgbClr val="00FF00"/>
              </a:buClr>
            </a:pPr>
            <a:r>
              <a:rPr lang="zh-CN" altLang="en-US">
                <a:solidFill>
                  <a:schemeClr val="bg1"/>
                </a:solidFill>
              </a:rPr>
              <a:t>裂</a:t>
            </a:r>
            <a:endParaRPr lang="zh-CN" altLang="en-US">
              <a:solidFill>
                <a:schemeClr val="bg1"/>
              </a:solidFill>
            </a:endParaRPr>
          </a:p>
        </p:txBody>
      </p:sp>
      <p:graphicFrame>
        <p:nvGraphicFramePr>
          <p:cNvPr id="6" name="Object 2"/>
          <p:cNvGraphicFramePr>
            <a:graphicFrameLocks noChangeAspect="1"/>
          </p:cNvGraphicFramePr>
          <p:nvPr/>
        </p:nvGraphicFramePr>
        <p:xfrm>
          <a:off x="1643063" y="1785938"/>
          <a:ext cx="1760537" cy="504825"/>
        </p:xfrm>
        <a:graphic>
          <a:graphicData uri="http://schemas.openxmlformats.org/presentationml/2006/ole">
            <mc:AlternateContent xmlns:mc="http://schemas.openxmlformats.org/markup-compatibility/2006">
              <mc:Choice xmlns:v="urn:schemas-microsoft-com:vml" Requires="v">
                <p:oleObj spid="_x0000_s547961" name="" r:id="rId5" imgW="573405" imgH="154305" progId="Equation.3">
                  <p:embed/>
                </p:oleObj>
              </mc:Choice>
              <mc:Fallback>
                <p:oleObj name="" r:id="rId5" imgW="573405" imgH="154305"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063" y="1785938"/>
                        <a:ext cx="17605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49" name="Rectangle 4"/>
          <p:cNvSpPr>
            <a:spLocks noChangeArrowheads="1"/>
          </p:cNvSpPr>
          <p:nvPr/>
        </p:nvSpPr>
        <p:spPr bwMode="auto">
          <a:xfrm>
            <a:off x="3714750" y="1785938"/>
            <a:ext cx="3681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i="1">
                <a:solidFill>
                  <a:srgbClr val="00FFFF"/>
                </a:solidFill>
              </a:rPr>
              <a:t>m</a:t>
            </a:r>
            <a:r>
              <a:rPr lang="en-US" altLang="zh-CN" i="1" baseline="-20000">
                <a:solidFill>
                  <a:srgbClr val="00FFFF"/>
                </a:solidFill>
              </a:rPr>
              <a:t>l  </a:t>
            </a:r>
            <a:r>
              <a:rPr lang="en-US" altLang="zh-CN">
                <a:solidFill>
                  <a:srgbClr val="00FFFF"/>
                </a:solidFill>
              </a:rPr>
              <a:t>= 0, </a:t>
            </a:r>
            <a:r>
              <a:rPr lang="en-US" altLang="zh-CN" sz="2000">
                <a:solidFill>
                  <a:srgbClr val="00FFFF"/>
                </a:solidFill>
              </a:rPr>
              <a:t>±</a:t>
            </a:r>
            <a:r>
              <a:rPr lang="en-US" altLang="zh-CN">
                <a:solidFill>
                  <a:srgbClr val="00FFFF"/>
                </a:solidFill>
              </a:rPr>
              <a:t>1, </a:t>
            </a:r>
            <a:r>
              <a:rPr lang="en-US" altLang="zh-CN" sz="2000">
                <a:solidFill>
                  <a:srgbClr val="00FFFF"/>
                </a:solidFill>
              </a:rPr>
              <a:t>±</a:t>
            </a:r>
            <a:r>
              <a:rPr lang="en-US" altLang="zh-CN">
                <a:solidFill>
                  <a:srgbClr val="00FFFF"/>
                </a:solidFill>
              </a:rPr>
              <a:t> 2, …, </a:t>
            </a:r>
            <a:r>
              <a:rPr lang="en-US" altLang="zh-CN" sz="2000">
                <a:solidFill>
                  <a:srgbClr val="00FFFF"/>
                </a:solidFill>
              </a:rPr>
              <a:t>±</a:t>
            </a:r>
            <a:r>
              <a:rPr lang="en-US" altLang="zh-CN">
                <a:solidFill>
                  <a:srgbClr val="00FFFF"/>
                </a:solidFill>
              </a:rPr>
              <a:t> </a:t>
            </a:r>
            <a:r>
              <a:rPr lang="en-US" altLang="zh-CN" i="1">
                <a:solidFill>
                  <a:srgbClr val="00FFFF"/>
                </a:solidFill>
              </a:rPr>
              <a:t>l</a:t>
            </a:r>
            <a:endParaRPr lang="en-US" altLang="zh-CN" i="1">
              <a:solidFill>
                <a:srgbClr val="00FFFF"/>
              </a:solidFill>
            </a:endParaRPr>
          </a:p>
        </p:txBody>
      </p:sp>
      <p:sp>
        <p:nvSpPr>
          <p:cNvPr id="50" name="Text Box 46"/>
          <p:cNvSpPr txBox="1">
            <a:spLocks noChangeArrowheads="1"/>
          </p:cNvSpPr>
          <p:nvPr/>
        </p:nvSpPr>
        <p:spPr bwMode="auto">
          <a:xfrm>
            <a:off x="500063" y="1000125"/>
            <a:ext cx="6572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00FF00"/>
              </a:buClr>
              <a:buFontTx/>
              <a:buChar char="•"/>
            </a:pPr>
            <a:r>
              <a:rPr lang="en-US" altLang="zh-CN">
                <a:solidFill>
                  <a:schemeClr val="bg1"/>
                </a:solidFill>
              </a:rPr>
              <a:t> </a:t>
            </a:r>
            <a:r>
              <a:rPr lang="zh-CN" altLang="en-US">
                <a:solidFill>
                  <a:schemeClr val="bg1"/>
                </a:solidFill>
              </a:rPr>
              <a:t>磁矩在外磁场的取向不同，附加能量</a:t>
            </a:r>
            <a:endParaRPr lang="zh-CN" altLang="en-US">
              <a:solidFill>
                <a:schemeClr val="bg1"/>
              </a:solidFill>
            </a:endParaRPr>
          </a:p>
        </p:txBody>
      </p:sp>
      <p:sp>
        <p:nvSpPr>
          <p:cNvPr id="35885"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C0C4135-9809-492F-8831-0271F51635B6}"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blinds(horizontal)">
                                      <p:cBhvr>
                                        <p:cTn id="7" dur="500"/>
                                        <p:tgtEl>
                                          <p:spTgt spid="5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89447"/>
                                        </p:tgtEl>
                                        <p:attrNameLst>
                                          <p:attrName>style.visibility</p:attrName>
                                        </p:attrNameLst>
                                      </p:cBhvr>
                                      <p:to>
                                        <p:strVal val="visible"/>
                                      </p:to>
                                    </p:set>
                                    <p:animEffect transition="in" filter="dissolve">
                                      <p:cBhvr>
                                        <p:cTn id="20" dur="500"/>
                                        <p:tgtEl>
                                          <p:spTgt spid="189447"/>
                                        </p:tgtEl>
                                      </p:cBhvr>
                                    </p:animEffect>
                                  </p:childTnLst>
                                </p:cTn>
                              </p:par>
                              <p:par>
                                <p:cTn id="21" presetID="9" presetClass="entr" presetSubtype="0" fill="hold" nodeType="withEffect">
                                  <p:stCondLst>
                                    <p:cond delay="0"/>
                                  </p:stCondLst>
                                  <p:childTnLst>
                                    <p:set>
                                      <p:cBhvr>
                                        <p:cTn id="22" dur="1" fill="hold">
                                          <p:stCondLst>
                                            <p:cond delay="0"/>
                                          </p:stCondLst>
                                        </p:cTn>
                                        <p:tgtEl>
                                          <p:spTgt spid="189448"/>
                                        </p:tgtEl>
                                        <p:attrNameLst>
                                          <p:attrName>style.visibility</p:attrName>
                                        </p:attrNameLst>
                                      </p:cBhvr>
                                      <p:to>
                                        <p:strVal val="visible"/>
                                      </p:to>
                                    </p:set>
                                    <p:animEffect transition="in" filter="dissolve">
                                      <p:cBhvr>
                                        <p:cTn id="23" dur="500"/>
                                        <p:tgtEl>
                                          <p:spTgt spid="18944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9459"/>
                                        </p:tgtEl>
                                        <p:attrNameLst>
                                          <p:attrName>style.visibility</p:attrName>
                                        </p:attrNameLst>
                                      </p:cBhvr>
                                      <p:to>
                                        <p:strVal val="visible"/>
                                      </p:to>
                                    </p:set>
                                    <p:animEffect transition="in" filter="dissolve">
                                      <p:cBhvr>
                                        <p:cTn id="26" dur="500"/>
                                        <p:tgtEl>
                                          <p:spTgt spid="18945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89460"/>
                                        </p:tgtEl>
                                        <p:attrNameLst>
                                          <p:attrName>style.visibility</p:attrName>
                                        </p:attrNameLst>
                                      </p:cBhvr>
                                      <p:to>
                                        <p:strVal val="visible"/>
                                      </p:to>
                                    </p:set>
                                    <p:animEffect transition="in" filter="dissolve">
                                      <p:cBhvr>
                                        <p:cTn id="29" dur="500"/>
                                        <p:tgtEl>
                                          <p:spTgt spid="18946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89483"/>
                                        </p:tgtEl>
                                        <p:attrNameLst>
                                          <p:attrName>style.visibility</p:attrName>
                                        </p:attrNameLst>
                                      </p:cBhvr>
                                      <p:to>
                                        <p:strVal val="visible"/>
                                      </p:to>
                                    </p:set>
                                    <p:animEffect transition="in" filter="dissolve">
                                      <p:cBhvr>
                                        <p:cTn id="32" dur="500"/>
                                        <p:tgtEl>
                                          <p:spTgt spid="189483"/>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189461"/>
                                        </p:tgtEl>
                                        <p:attrNameLst>
                                          <p:attrName>style.visibility</p:attrName>
                                        </p:attrNameLst>
                                      </p:cBhvr>
                                      <p:to>
                                        <p:strVal val="visible"/>
                                      </p:to>
                                    </p:set>
                                    <p:animEffect transition="in" filter="blinds(horizontal)">
                                      <p:cBhvr>
                                        <p:cTn id="36" dur="500"/>
                                        <p:tgtEl>
                                          <p:spTgt spid="189461"/>
                                        </p:tgtEl>
                                      </p:cBhvr>
                                    </p:animEffect>
                                  </p:childTnLst>
                                </p:cTn>
                              </p:par>
                            </p:childTnLst>
                          </p:cTn>
                        </p:par>
                        <p:par>
                          <p:cTn id="37" fill="hold">
                            <p:stCondLst>
                              <p:cond delay="1000"/>
                            </p:stCondLst>
                            <p:childTnLst>
                              <p:par>
                                <p:cTn id="38" presetID="3" presetClass="entr" presetSubtype="10" fill="hold" nodeType="afterEffect">
                                  <p:stCondLst>
                                    <p:cond delay="0"/>
                                  </p:stCondLst>
                                  <p:childTnLst>
                                    <p:set>
                                      <p:cBhvr>
                                        <p:cTn id="39" dur="1" fill="hold">
                                          <p:stCondLst>
                                            <p:cond delay="0"/>
                                          </p:stCondLst>
                                        </p:cTn>
                                        <p:tgtEl>
                                          <p:spTgt spid="189462"/>
                                        </p:tgtEl>
                                        <p:attrNameLst>
                                          <p:attrName>style.visibility</p:attrName>
                                        </p:attrNameLst>
                                      </p:cBhvr>
                                      <p:to>
                                        <p:strVal val="visible"/>
                                      </p:to>
                                    </p:set>
                                    <p:animEffect transition="in" filter="blinds(horizontal)">
                                      <p:cBhvr>
                                        <p:cTn id="40" dur="500"/>
                                        <p:tgtEl>
                                          <p:spTgt spid="18946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89446"/>
                                        </p:tgtEl>
                                        <p:attrNameLst>
                                          <p:attrName>style.visibility</p:attrName>
                                        </p:attrNameLst>
                                      </p:cBhvr>
                                      <p:to>
                                        <p:strVal val="visible"/>
                                      </p:to>
                                    </p:set>
                                    <p:animEffect transition="in" filter="wipe(right)">
                                      <p:cBhvr>
                                        <p:cTn id="45" dur="500"/>
                                        <p:tgtEl>
                                          <p:spTgt spid="189446"/>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nodeType="clickEffect">
                                  <p:stCondLst>
                                    <p:cond delay="0"/>
                                  </p:stCondLst>
                                  <p:childTnLst>
                                    <p:set>
                                      <p:cBhvr>
                                        <p:cTn id="49" dur="1" fill="hold">
                                          <p:stCondLst>
                                            <p:cond delay="0"/>
                                          </p:stCondLst>
                                        </p:cTn>
                                        <p:tgtEl>
                                          <p:spTgt spid="189454"/>
                                        </p:tgtEl>
                                        <p:attrNameLst>
                                          <p:attrName>style.visibility</p:attrName>
                                        </p:attrNameLst>
                                      </p:cBhvr>
                                      <p:to>
                                        <p:strVal val="visible"/>
                                      </p:to>
                                    </p:set>
                                    <p:animEffect transition="in" filter="slide(fromTop)">
                                      <p:cBhvr>
                                        <p:cTn id="50" dur="500"/>
                                        <p:tgtEl>
                                          <p:spTgt spid="189454"/>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dissolve">
                                      <p:cBhvr>
                                        <p:cTn id="54" dur="500"/>
                                        <p:tgtEl>
                                          <p:spTgt spid="5"/>
                                        </p:tgtEl>
                                      </p:cBhvr>
                                    </p:animEffect>
                                  </p:childTnLst>
                                  <p:subTnLst>
                                    <p:audio>
                                      <p:cMediaNode>
                                        <p:cTn display="0" masterRel="sameClick">
                                          <p:stCondLst>
                                            <p:cond evt="begin" delay="0">
                                              <p:tn val="52"/>
                                            </p:cond>
                                          </p:stCondLst>
                                          <p:endCondLst>
                                            <p:cond evt="onStopAudio" delay="0">
                                              <p:tgtEl>
                                                <p:sldTgt/>
                                              </p:tgtEl>
                                            </p:cond>
                                          </p:endCondLst>
                                        </p:cTn>
                                        <p:tgtEl>
                                          <p:sndTgt r:embed="rId7" name="camera.wav"/>
                                        </p:tgtEl>
                                      </p:cMediaNode>
                                    </p:audio>
                                  </p:subTnLst>
                                </p:cTn>
                              </p:par>
                              <p:par>
                                <p:cTn id="55" presetID="9" presetClass="entr" presetSubtype="0" fill="hold" grpId="0" nodeType="withEffect">
                                  <p:stCondLst>
                                    <p:cond delay="0"/>
                                  </p:stCondLst>
                                  <p:childTnLst>
                                    <p:set>
                                      <p:cBhvr>
                                        <p:cTn id="56" dur="1" fill="hold">
                                          <p:stCondLst>
                                            <p:cond delay="0"/>
                                          </p:stCondLst>
                                        </p:cTn>
                                        <p:tgtEl>
                                          <p:spTgt spid="189479"/>
                                        </p:tgtEl>
                                        <p:attrNameLst>
                                          <p:attrName>style.visibility</p:attrName>
                                        </p:attrNameLst>
                                      </p:cBhvr>
                                      <p:to>
                                        <p:strVal val="visible"/>
                                      </p:to>
                                    </p:set>
                                    <p:animEffect transition="in" filter="dissolve">
                                      <p:cBhvr>
                                        <p:cTn id="57" dur="500"/>
                                        <p:tgtEl>
                                          <p:spTgt spid="18947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89484"/>
                                        </p:tgtEl>
                                        <p:attrNameLst>
                                          <p:attrName>style.visibility</p:attrName>
                                        </p:attrNameLst>
                                      </p:cBhvr>
                                      <p:to>
                                        <p:strVal val="visible"/>
                                      </p:to>
                                    </p:set>
                                    <p:animEffect transition="in" filter="dissolve">
                                      <p:cBhvr>
                                        <p:cTn id="62" dur="500"/>
                                        <p:tgtEl>
                                          <p:spTgt spid="189484"/>
                                        </p:tgtEl>
                                      </p:cBhvr>
                                    </p:animEffect>
                                  </p:childTnLst>
                                </p:cTn>
                              </p:par>
                            </p:childTnLst>
                          </p:cTn>
                        </p:par>
                        <p:par>
                          <p:cTn id="63" fill="hold">
                            <p:stCondLst>
                              <p:cond delay="500"/>
                            </p:stCondLst>
                            <p:childTnLst>
                              <p:par>
                                <p:cTn id="64" presetID="1" presetClass="exit" presetSubtype="0" fill="hold" grpId="1" nodeType="afterEffect">
                                  <p:stCondLst>
                                    <p:cond delay="0"/>
                                  </p:stCondLst>
                                  <p:childTnLst>
                                    <p:set>
                                      <p:cBhvr>
                                        <p:cTn id="65" dur="1" fill="hold">
                                          <p:stCondLst>
                                            <p:cond delay="0"/>
                                          </p:stCondLst>
                                        </p:cTn>
                                        <p:tgtEl>
                                          <p:spTgt spid="18944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wipe(left)">
                                      <p:cBhvr>
                                        <p:cTn id="74" dur="500"/>
                                        <p:tgtEl>
                                          <p:spTgt spid="2"/>
                                        </p:tgtEl>
                                      </p:cBhvr>
                                    </p:animEffect>
                                  </p:childTnLst>
                                </p:cTn>
                              </p:par>
                            </p:childTnLst>
                          </p:cTn>
                        </p:par>
                        <p:par>
                          <p:cTn id="75" fill="hold">
                            <p:stCondLst>
                              <p:cond delay="1000"/>
                            </p:stCondLst>
                            <p:childTnLst>
                              <p:par>
                                <p:cTn id="76" presetID="9" presetClass="entr" presetSubtype="0" fill="hold" grpId="0" nodeType="afterEffect">
                                  <p:stCondLst>
                                    <p:cond delay="0"/>
                                  </p:stCondLst>
                                  <p:childTnLst>
                                    <p:set>
                                      <p:cBhvr>
                                        <p:cTn id="77" dur="1" fill="hold">
                                          <p:stCondLst>
                                            <p:cond delay="0"/>
                                          </p:stCondLst>
                                        </p:cTn>
                                        <p:tgtEl>
                                          <p:spTgt spid="189463"/>
                                        </p:tgtEl>
                                        <p:attrNameLst>
                                          <p:attrName>style.visibility</p:attrName>
                                        </p:attrNameLst>
                                      </p:cBhvr>
                                      <p:to>
                                        <p:strVal val="visible"/>
                                      </p:to>
                                    </p:set>
                                    <p:animEffect transition="in" filter="dissolve">
                                      <p:cBhvr>
                                        <p:cTn id="78" dur="500"/>
                                        <p:tgtEl>
                                          <p:spTgt spid="189463"/>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189464"/>
                                        </p:tgtEl>
                                        <p:attrNameLst>
                                          <p:attrName>style.visibility</p:attrName>
                                        </p:attrNameLst>
                                      </p:cBhvr>
                                      <p:to>
                                        <p:strVal val="visible"/>
                                      </p:to>
                                    </p:set>
                                    <p:animEffect transition="in" filter="dissolve">
                                      <p:cBhvr>
                                        <p:cTn id="83" dur="500"/>
                                        <p:tgtEl>
                                          <p:spTgt spid="189464"/>
                                        </p:tgtEl>
                                      </p:cBhvr>
                                    </p:animEffect>
                                  </p:child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189466"/>
                                        </p:tgtEl>
                                        <p:attrNameLst>
                                          <p:attrName>style.visibility</p:attrName>
                                        </p:attrNameLst>
                                      </p:cBhvr>
                                      <p:to>
                                        <p:strVal val="visible"/>
                                      </p:to>
                                    </p:set>
                                    <p:animEffect transition="in" filter="dissolve">
                                      <p:cBhvr>
                                        <p:cTn id="87" dur="500"/>
                                        <p:tgtEl>
                                          <p:spTgt spid="189466"/>
                                        </p:tgtEl>
                                      </p:cBhvr>
                                    </p:animEffect>
                                  </p:childTnLst>
                                </p:cTn>
                              </p:par>
                            </p:childTnLst>
                          </p:cTn>
                        </p:par>
                        <p:par>
                          <p:cTn id="88" fill="hold">
                            <p:stCondLst>
                              <p:cond delay="1000"/>
                            </p:stCondLst>
                            <p:childTnLst>
                              <p:par>
                                <p:cTn id="89" presetID="9" presetClass="entr" presetSubtype="0" fill="hold" nodeType="afterEffect">
                                  <p:stCondLst>
                                    <p:cond delay="0"/>
                                  </p:stCondLst>
                                  <p:childTnLst>
                                    <p:set>
                                      <p:cBhvr>
                                        <p:cTn id="90" dur="1" fill="hold">
                                          <p:stCondLst>
                                            <p:cond delay="0"/>
                                          </p:stCondLst>
                                        </p:cTn>
                                        <p:tgtEl>
                                          <p:spTgt spid="189465"/>
                                        </p:tgtEl>
                                        <p:attrNameLst>
                                          <p:attrName>style.visibility</p:attrName>
                                        </p:attrNameLst>
                                      </p:cBhvr>
                                      <p:to>
                                        <p:strVal val="visible"/>
                                      </p:to>
                                    </p:set>
                                    <p:animEffect transition="in" filter="dissolve">
                                      <p:cBhvr>
                                        <p:cTn id="91" dur="500"/>
                                        <p:tgtEl>
                                          <p:spTgt spid="189465"/>
                                        </p:tgtEl>
                                      </p:cBhvr>
                                    </p:animEffect>
                                  </p:childTnLst>
                                </p:cTn>
                              </p:par>
                            </p:childTnLst>
                          </p:cTn>
                        </p:par>
                        <p:par>
                          <p:cTn id="92" fill="hold">
                            <p:stCondLst>
                              <p:cond delay="1500"/>
                            </p:stCondLst>
                            <p:childTnLst>
                              <p:par>
                                <p:cTn id="93" presetID="22" presetClass="entr" presetSubtype="8" fill="hold" grpId="0" nodeType="afterEffect">
                                  <p:stCondLst>
                                    <p:cond delay="0"/>
                                  </p:stCondLst>
                                  <p:childTnLst>
                                    <p:set>
                                      <p:cBhvr>
                                        <p:cTn id="94" dur="1" fill="hold">
                                          <p:stCondLst>
                                            <p:cond delay="0"/>
                                          </p:stCondLst>
                                        </p:cTn>
                                        <p:tgtEl>
                                          <p:spTgt spid="189486"/>
                                        </p:tgtEl>
                                        <p:attrNameLst>
                                          <p:attrName>style.visibility</p:attrName>
                                        </p:attrNameLst>
                                      </p:cBhvr>
                                      <p:to>
                                        <p:strVal val="visible"/>
                                      </p:to>
                                    </p:set>
                                    <p:animEffect transition="in" filter="wipe(left)">
                                      <p:cBhvr>
                                        <p:cTn id="95" dur="500"/>
                                        <p:tgtEl>
                                          <p:spTgt spid="189486"/>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189467"/>
                                        </p:tgtEl>
                                        <p:attrNameLst>
                                          <p:attrName>style.visibility</p:attrName>
                                        </p:attrNameLst>
                                      </p:cBhvr>
                                      <p:to>
                                        <p:strVal val="visible"/>
                                      </p:to>
                                    </p:set>
                                    <p:animEffect transition="in" filter="wipe(left)">
                                      <p:cBhvr>
                                        <p:cTn id="99" dur="500"/>
                                        <p:tgtEl>
                                          <p:spTgt spid="189467"/>
                                        </p:tgtEl>
                                      </p:cBhvr>
                                    </p:animEffect>
                                  </p:childTnLst>
                                </p:cTn>
                              </p:par>
                            </p:childTnLst>
                          </p:cTn>
                        </p:par>
                        <p:par>
                          <p:cTn id="100" fill="hold">
                            <p:stCondLst>
                              <p:cond delay="2500"/>
                            </p:stCondLst>
                            <p:childTnLst>
                              <p:par>
                                <p:cTn id="101" presetID="22" presetClass="entr" presetSubtype="8" fill="hold" nodeType="afterEffect">
                                  <p:stCondLst>
                                    <p:cond delay="0"/>
                                  </p:stCondLst>
                                  <p:childTnLst>
                                    <p:set>
                                      <p:cBhvr>
                                        <p:cTn id="102" dur="1" fill="hold">
                                          <p:stCondLst>
                                            <p:cond delay="0"/>
                                          </p:stCondLst>
                                        </p:cTn>
                                        <p:tgtEl>
                                          <p:spTgt spid="189453"/>
                                        </p:tgtEl>
                                        <p:attrNameLst>
                                          <p:attrName>style.visibility</p:attrName>
                                        </p:attrNameLst>
                                      </p:cBhvr>
                                      <p:to>
                                        <p:strVal val="visible"/>
                                      </p:to>
                                    </p:set>
                                    <p:animEffect transition="in" filter="wipe(left)">
                                      <p:cBhvr>
                                        <p:cTn id="103" dur="500"/>
                                        <p:tgtEl>
                                          <p:spTgt spid="189453"/>
                                        </p:tgtEl>
                                      </p:cBhvr>
                                    </p:animEffect>
                                  </p:childTnLst>
                                </p:cTn>
                              </p:par>
                            </p:childTnLst>
                          </p:cTn>
                        </p:par>
                        <p:par>
                          <p:cTn id="104" fill="hold">
                            <p:stCondLst>
                              <p:cond delay="3000"/>
                            </p:stCondLst>
                            <p:childTnLst>
                              <p:par>
                                <p:cTn id="105" presetID="9" presetClass="entr" presetSubtype="0" fill="hold" grpId="0" nodeType="afterEffect">
                                  <p:stCondLst>
                                    <p:cond delay="0"/>
                                  </p:stCondLst>
                                  <p:childTnLst>
                                    <p:set>
                                      <p:cBhvr>
                                        <p:cTn id="106" dur="1" fill="hold">
                                          <p:stCondLst>
                                            <p:cond delay="0"/>
                                          </p:stCondLst>
                                        </p:cTn>
                                        <p:tgtEl>
                                          <p:spTgt spid="189485"/>
                                        </p:tgtEl>
                                        <p:attrNameLst>
                                          <p:attrName>style.visibility</p:attrName>
                                        </p:attrNameLst>
                                      </p:cBhvr>
                                      <p:to>
                                        <p:strVal val="visible"/>
                                      </p:to>
                                    </p:set>
                                    <p:animEffect transition="in" filter="dissolve">
                                      <p:cBhvr>
                                        <p:cTn id="107" dur="500"/>
                                        <p:tgtEl>
                                          <p:spTgt spid="189485"/>
                                        </p:tgtEl>
                                      </p:cBhvr>
                                    </p:animEffect>
                                  </p:childTnLst>
                                </p:cTn>
                              </p:par>
                            </p:childTnLst>
                          </p:cTn>
                        </p:par>
                      </p:childTnLst>
                    </p:cTn>
                  </p:par>
                  <p:par>
                    <p:cTn id="108" fill="hold">
                      <p:stCondLst>
                        <p:cond delay="indefinite"/>
                      </p:stCondLst>
                      <p:childTnLst>
                        <p:par>
                          <p:cTn id="109" fill="hold">
                            <p:stCondLst>
                              <p:cond delay="0"/>
                            </p:stCondLst>
                            <p:childTnLst>
                              <p:par>
                                <p:cTn id="110" presetID="12" presetClass="entr" presetSubtype="1" fill="hold" nodeType="clickEffect">
                                  <p:stCondLst>
                                    <p:cond delay="0"/>
                                  </p:stCondLst>
                                  <p:childTnLst>
                                    <p:set>
                                      <p:cBhvr>
                                        <p:cTn id="111" dur="1" fill="hold">
                                          <p:stCondLst>
                                            <p:cond delay="0"/>
                                          </p:stCondLst>
                                        </p:cTn>
                                        <p:tgtEl>
                                          <p:spTgt spid="189468"/>
                                        </p:tgtEl>
                                        <p:attrNameLst>
                                          <p:attrName>style.visibility</p:attrName>
                                        </p:attrNameLst>
                                      </p:cBhvr>
                                      <p:to>
                                        <p:strVal val="visible"/>
                                      </p:to>
                                    </p:set>
                                    <p:animEffect transition="in" filter="slide(fromTop)">
                                      <p:cBhvr>
                                        <p:cTn id="112" dur="500"/>
                                        <p:tgtEl>
                                          <p:spTgt spid="189468"/>
                                        </p:tgtEl>
                                      </p:cBhvr>
                                    </p:animEffect>
                                  </p:childTnLst>
                                </p:cTn>
                              </p:par>
                            </p:childTnLst>
                          </p:cTn>
                        </p:par>
                        <p:par>
                          <p:cTn id="113" fill="hold">
                            <p:stCondLst>
                              <p:cond delay="500"/>
                            </p:stCondLst>
                            <p:childTnLst>
                              <p:par>
                                <p:cTn id="114" presetID="9" presetClass="entr" presetSubtype="0" fill="hold" grpId="0" nodeType="afterEffect">
                                  <p:stCondLst>
                                    <p:cond delay="0"/>
                                  </p:stCondLst>
                                  <p:childTnLst>
                                    <p:set>
                                      <p:cBhvr>
                                        <p:cTn id="115" dur="1" fill="hold">
                                          <p:stCondLst>
                                            <p:cond delay="0"/>
                                          </p:stCondLst>
                                        </p:cTn>
                                        <p:tgtEl>
                                          <p:spTgt spid="189480"/>
                                        </p:tgtEl>
                                        <p:attrNameLst>
                                          <p:attrName>style.visibility</p:attrName>
                                        </p:attrNameLst>
                                      </p:cBhvr>
                                      <p:to>
                                        <p:strVal val="visible"/>
                                      </p:to>
                                    </p:set>
                                    <p:animEffect transition="in" filter="dissolve">
                                      <p:cBhvr>
                                        <p:cTn id="116" dur="500"/>
                                        <p:tgtEl>
                                          <p:spTgt spid="189480"/>
                                        </p:tgtEl>
                                      </p:cBhvr>
                                    </p:animEffect>
                                  </p:childTnLst>
                                </p:cTn>
                              </p:par>
                            </p:childTnLst>
                          </p:cTn>
                        </p:par>
                        <p:par>
                          <p:cTn id="117" fill="hold">
                            <p:stCondLst>
                              <p:cond delay="1000"/>
                            </p:stCondLst>
                            <p:childTnLst>
                              <p:par>
                                <p:cTn id="118" presetID="12" presetClass="entr" presetSubtype="1" fill="hold" nodeType="afterEffect">
                                  <p:stCondLst>
                                    <p:cond delay="0"/>
                                  </p:stCondLst>
                                  <p:childTnLst>
                                    <p:set>
                                      <p:cBhvr>
                                        <p:cTn id="119" dur="1" fill="hold">
                                          <p:stCondLst>
                                            <p:cond delay="0"/>
                                          </p:stCondLst>
                                        </p:cTn>
                                        <p:tgtEl>
                                          <p:spTgt spid="189469"/>
                                        </p:tgtEl>
                                        <p:attrNameLst>
                                          <p:attrName>style.visibility</p:attrName>
                                        </p:attrNameLst>
                                      </p:cBhvr>
                                      <p:to>
                                        <p:strVal val="visible"/>
                                      </p:to>
                                    </p:set>
                                    <p:animEffect transition="in" filter="slide(fromTop)">
                                      <p:cBhvr>
                                        <p:cTn id="120" dur="500"/>
                                        <p:tgtEl>
                                          <p:spTgt spid="189469"/>
                                        </p:tgtEl>
                                      </p:cBhvr>
                                    </p:animEffect>
                                  </p:childTnLst>
                                </p:cTn>
                              </p:par>
                            </p:childTnLst>
                          </p:cTn>
                        </p:par>
                        <p:par>
                          <p:cTn id="121" fill="hold">
                            <p:stCondLst>
                              <p:cond delay="1500"/>
                            </p:stCondLst>
                            <p:childTnLst>
                              <p:par>
                                <p:cTn id="122" presetID="9" presetClass="entr" presetSubtype="0" fill="hold" grpId="0" nodeType="afterEffect">
                                  <p:stCondLst>
                                    <p:cond delay="0"/>
                                  </p:stCondLst>
                                  <p:childTnLst>
                                    <p:set>
                                      <p:cBhvr>
                                        <p:cTn id="123" dur="1" fill="hold">
                                          <p:stCondLst>
                                            <p:cond delay="0"/>
                                          </p:stCondLst>
                                        </p:cTn>
                                        <p:tgtEl>
                                          <p:spTgt spid="189482"/>
                                        </p:tgtEl>
                                        <p:attrNameLst>
                                          <p:attrName>style.visibility</p:attrName>
                                        </p:attrNameLst>
                                      </p:cBhvr>
                                      <p:to>
                                        <p:strVal val="visible"/>
                                      </p:to>
                                    </p:set>
                                    <p:animEffect transition="in" filter="dissolve">
                                      <p:cBhvr>
                                        <p:cTn id="124" dur="500"/>
                                        <p:tgtEl>
                                          <p:spTgt spid="189482"/>
                                        </p:tgtEl>
                                      </p:cBhvr>
                                    </p:animEffect>
                                  </p:childTnLst>
                                </p:cTn>
                              </p:par>
                            </p:childTnLst>
                          </p:cTn>
                        </p:par>
                        <p:par>
                          <p:cTn id="125" fill="hold">
                            <p:stCondLst>
                              <p:cond delay="2000"/>
                            </p:stCondLst>
                            <p:childTnLst>
                              <p:par>
                                <p:cTn id="126" presetID="12" presetClass="entr" presetSubtype="1" fill="hold" nodeType="afterEffect">
                                  <p:stCondLst>
                                    <p:cond delay="0"/>
                                  </p:stCondLst>
                                  <p:childTnLst>
                                    <p:set>
                                      <p:cBhvr>
                                        <p:cTn id="127" dur="1" fill="hold">
                                          <p:stCondLst>
                                            <p:cond delay="0"/>
                                          </p:stCondLst>
                                        </p:cTn>
                                        <p:tgtEl>
                                          <p:spTgt spid="189470"/>
                                        </p:tgtEl>
                                        <p:attrNameLst>
                                          <p:attrName>style.visibility</p:attrName>
                                        </p:attrNameLst>
                                      </p:cBhvr>
                                      <p:to>
                                        <p:strVal val="visible"/>
                                      </p:to>
                                    </p:set>
                                    <p:animEffect transition="in" filter="slide(fromTop)">
                                      <p:cBhvr>
                                        <p:cTn id="128" dur="500"/>
                                        <p:tgtEl>
                                          <p:spTgt spid="189470"/>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189481"/>
                                        </p:tgtEl>
                                        <p:attrNameLst>
                                          <p:attrName>style.visibility</p:attrName>
                                        </p:attrNameLst>
                                      </p:cBhvr>
                                      <p:to>
                                        <p:strVal val="visible"/>
                                      </p:to>
                                    </p:set>
                                    <p:animEffect transition="in" filter="dissolve">
                                      <p:cBhvr>
                                        <p:cTn id="132" dur="500"/>
                                        <p:tgtEl>
                                          <p:spTgt spid="189481"/>
                                        </p:tgtEl>
                                      </p:cBhvr>
                                    </p:animEffect>
                                  </p:childTnLst>
                                </p:cTn>
                              </p:par>
                            </p:childTnLst>
                          </p:cTn>
                        </p:par>
                        <p:par>
                          <p:cTn id="133" fill="hold">
                            <p:stCondLst>
                              <p:cond delay="3000"/>
                            </p:stCondLst>
                            <p:childTnLst>
                              <p:par>
                                <p:cTn id="134" presetID="9" presetClass="entr" presetSubtype="0"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dissolve">
                                      <p:cBhvr>
                                        <p:cTn id="136" dur="500"/>
                                        <p:tgtEl>
                                          <p:spTgt spid="4"/>
                                        </p:tgtEl>
                                      </p:cBhvr>
                                    </p:animEffect>
                                  </p:childTnLst>
                                  <p:subTnLst>
                                    <p:audio>
                                      <p:cMediaNode>
                                        <p:cTn display="0" masterRel="sameClick">
                                          <p:stCondLst>
                                            <p:cond evt="begin" delay="0">
                                              <p:tn val="134"/>
                                            </p:cond>
                                          </p:stCondLst>
                                          <p:endCondLst>
                                            <p:cond evt="onStopAudio" delay="0">
                                              <p:tgtEl>
                                                <p:sldTgt/>
                                              </p:tgtEl>
                                            </p:cond>
                                          </p:endCondLst>
                                        </p:cTn>
                                        <p:tgtEl>
                                          <p:sndTgt r:embed="rId7"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p:bldP spid="189446" grpId="1"/>
      <p:bldP spid="189459" grpId="0"/>
      <p:bldP spid="189460" grpId="0"/>
      <p:bldP spid="189463" grpId="0"/>
      <p:bldP spid="189466" grpId="0"/>
      <p:bldP spid="189479" grpId="0"/>
      <p:bldP spid="189480" grpId="0"/>
      <p:bldP spid="189481" grpId="0"/>
      <p:bldP spid="189482" grpId="0"/>
      <p:bldP spid="189483" grpId="0"/>
      <p:bldP spid="189484" grpId="0"/>
      <p:bldP spid="189485" grpId="0"/>
      <p:bldP spid="189486" grpId="0"/>
      <p:bldP spid="49" grpId="0"/>
      <p:bldP spid="5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89" name="Rectangle 49"/>
          <p:cNvSpPr>
            <a:spLocks noChangeArrowheads="1"/>
          </p:cNvSpPr>
          <p:nvPr/>
        </p:nvSpPr>
        <p:spPr bwMode="auto">
          <a:xfrm>
            <a:off x="1857375" y="142875"/>
            <a:ext cx="578643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65048" bIns="76176">
            <a:spAutoFit/>
          </a:bodyPr>
          <a:lstStyle/>
          <a:p>
            <a:r>
              <a:rPr lang="en-US" altLang="zh-CN" sz="2800">
                <a:solidFill>
                  <a:srgbClr val="66FF33"/>
                </a:solidFill>
                <a:latin typeface="黑体" panose="02010609060101010101" pitchFamily="49" charset="-122"/>
                <a:ea typeface="黑体" panose="02010609060101010101" pitchFamily="49" charset="-122"/>
              </a:rPr>
              <a:t>§</a:t>
            </a:r>
            <a:r>
              <a:rPr lang="en-US" altLang="zh-CN" sz="2800">
                <a:solidFill>
                  <a:srgbClr val="66FF33"/>
                </a:solidFill>
                <a:ea typeface="黑体" panose="02010609060101010101" pitchFamily="49" charset="-122"/>
              </a:rPr>
              <a:t>16.7 </a:t>
            </a:r>
            <a:r>
              <a:rPr lang="en-US" altLang="zh-CN" sz="2800">
                <a:solidFill>
                  <a:srgbClr val="66FF33"/>
                </a:solidFill>
                <a:latin typeface="黑体" panose="02010609060101010101" pitchFamily="49" charset="-122"/>
                <a:ea typeface="黑体" panose="02010609060101010101" pitchFamily="49" charset="-122"/>
              </a:rPr>
              <a:t> </a:t>
            </a:r>
            <a:r>
              <a:rPr lang="zh-CN" altLang="en-US" sz="2800">
                <a:solidFill>
                  <a:srgbClr val="66FF33"/>
                </a:solidFill>
                <a:latin typeface="黑体" panose="02010609060101010101" pitchFamily="49" charset="-122"/>
                <a:ea typeface="黑体" panose="02010609060101010101" pitchFamily="49" charset="-122"/>
              </a:rPr>
              <a:t>电子自旋  四个量子数</a:t>
            </a:r>
            <a:endParaRPr lang="zh-CN" altLang="en-US" sz="2800">
              <a:solidFill>
                <a:srgbClr val="66FF33"/>
              </a:solidFill>
              <a:latin typeface="黑体" panose="02010609060101010101" pitchFamily="49" charset="-122"/>
              <a:ea typeface="黑体" panose="02010609060101010101" pitchFamily="49" charset="-122"/>
            </a:endParaRPr>
          </a:p>
        </p:txBody>
      </p:sp>
      <p:sp>
        <p:nvSpPr>
          <p:cNvPr id="35898" name="Rectangle 58"/>
          <p:cNvSpPr>
            <a:spLocks noChangeArrowheads="1"/>
          </p:cNvSpPr>
          <p:nvPr/>
        </p:nvSpPr>
        <p:spPr bwMode="auto">
          <a:xfrm>
            <a:off x="357188" y="857250"/>
            <a:ext cx="8786812" cy="523875"/>
          </a:xfrm>
          <a:prstGeom prst="rect">
            <a:avLst/>
          </a:prstGeom>
          <a:noFill/>
          <a:ln w="9525">
            <a:noFill/>
            <a:miter lim="800000"/>
          </a:ln>
        </p:spPr>
        <p:txBody>
          <a:bodyPr tIns="76176" bIns="76176">
            <a:spAutoFit/>
          </a:bodyPr>
          <a:lstStyle/>
          <a:p>
            <a:r>
              <a:rPr lang="zh-CN" altLang="en-US">
                <a:solidFill>
                  <a:srgbClr val="FFFF00"/>
                </a:solidFill>
                <a:latin typeface="宋体" panose="02010600030101010101" pitchFamily="2" charset="-122"/>
              </a:rPr>
              <a:t>一</a:t>
            </a:r>
            <a:r>
              <a:rPr lang="en-US" altLang="zh-CN">
                <a:solidFill>
                  <a:srgbClr val="FFFF00"/>
                </a:solidFill>
              </a:rPr>
              <a:t>. </a:t>
            </a:r>
            <a:r>
              <a:rPr lang="zh-CN" altLang="en-US">
                <a:solidFill>
                  <a:srgbClr val="FFFF00"/>
                </a:solidFill>
                <a:latin typeface="宋体" panose="02010600030101010101" pitchFamily="2" charset="-122"/>
              </a:rPr>
              <a:t>斯特恩</a:t>
            </a:r>
            <a:r>
              <a:rPr lang="en-US" altLang="zh-CN">
                <a:solidFill>
                  <a:srgbClr val="FFFF00"/>
                </a:solidFill>
              </a:rPr>
              <a:t>—</a:t>
            </a:r>
            <a:r>
              <a:rPr lang="zh-CN" altLang="en-US">
                <a:solidFill>
                  <a:srgbClr val="FFFF00"/>
                </a:solidFill>
                <a:latin typeface="宋体" panose="02010600030101010101" pitchFamily="2" charset="-122"/>
              </a:rPr>
              <a:t>革拉赫实验 </a:t>
            </a:r>
            <a:r>
              <a:rPr lang="en-US" altLang="zh-CN">
                <a:solidFill>
                  <a:schemeClr val="bg1"/>
                </a:solidFill>
                <a:latin typeface="宋体" panose="02010600030101010101" pitchFamily="2" charset="-122"/>
              </a:rPr>
              <a:t>(1922</a:t>
            </a:r>
            <a:r>
              <a:rPr lang="zh-CN" altLang="en-US">
                <a:solidFill>
                  <a:schemeClr val="bg1"/>
                </a:solidFill>
                <a:latin typeface="宋体" panose="02010600030101010101" pitchFamily="2" charset="-122"/>
              </a:rPr>
              <a:t>年：验证角动量空间量子化</a:t>
            </a:r>
            <a:r>
              <a:rPr lang="en-US" altLang="zh-CN">
                <a:solidFill>
                  <a:schemeClr val="bg1"/>
                </a:solidFill>
                <a:latin typeface="宋体" panose="02010600030101010101" pitchFamily="2" charset="-122"/>
              </a:rPr>
              <a:t>)</a:t>
            </a:r>
            <a:endParaRPr lang="en-US" altLang="zh-CN">
              <a:solidFill>
                <a:schemeClr val="bg1"/>
              </a:solidFill>
              <a:latin typeface="宋体" panose="02010600030101010101" pitchFamily="2" charset="-122"/>
            </a:endParaRPr>
          </a:p>
        </p:txBody>
      </p:sp>
      <p:grpSp>
        <p:nvGrpSpPr>
          <p:cNvPr id="2" name="Group 59"/>
          <p:cNvGrpSpPr/>
          <p:nvPr/>
        </p:nvGrpSpPr>
        <p:grpSpPr bwMode="auto">
          <a:xfrm>
            <a:off x="4967288" y="2224088"/>
            <a:ext cx="1171575" cy="1512887"/>
            <a:chOff x="3100" y="1680"/>
            <a:chExt cx="738" cy="953"/>
          </a:xfrm>
        </p:grpSpPr>
        <p:sp>
          <p:nvSpPr>
            <p:cNvPr id="37892" name="Rectangle 60"/>
            <p:cNvSpPr>
              <a:spLocks noChangeArrowheads="1"/>
            </p:cNvSpPr>
            <p:nvPr/>
          </p:nvSpPr>
          <p:spPr bwMode="auto">
            <a:xfrm>
              <a:off x="3100" y="1718"/>
              <a:ext cx="718" cy="28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bg1"/>
                </a:solidFill>
              </a:endParaRPr>
            </a:p>
          </p:txBody>
        </p:sp>
        <p:sp>
          <p:nvSpPr>
            <p:cNvPr id="37893" name="Rectangle 61"/>
            <p:cNvSpPr>
              <a:spLocks noChangeArrowheads="1"/>
            </p:cNvSpPr>
            <p:nvPr/>
          </p:nvSpPr>
          <p:spPr bwMode="auto">
            <a:xfrm>
              <a:off x="3120" y="2352"/>
              <a:ext cx="718" cy="281"/>
            </a:xfrm>
            <a:prstGeom prst="rect">
              <a:avLst/>
            </a:prstGeom>
            <a:solidFill>
              <a:srgbClr val="0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chemeClr val="bg1"/>
                </a:solidFill>
              </a:endParaRPr>
            </a:p>
          </p:txBody>
        </p:sp>
        <p:sp>
          <p:nvSpPr>
            <p:cNvPr id="37894" name="Text Box 62"/>
            <p:cNvSpPr txBox="1">
              <a:spLocks noChangeArrowheads="1"/>
            </p:cNvSpPr>
            <p:nvPr/>
          </p:nvSpPr>
          <p:spPr bwMode="auto">
            <a:xfrm>
              <a:off x="3360" y="1680"/>
              <a:ext cx="25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200">
                  <a:solidFill>
                    <a:schemeClr val="bg1"/>
                  </a:solidFill>
                  <a:ea typeface="楷体_GB2312" pitchFamily="49" charset="-122"/>
                </a:rPr>
                <a:t>S</a:t>
              </a:r>
              <a:endParaRPr lang="en-US" altLang="zh-CN" sz="3200">
                <a:solidFill>
                  <a:schemeClr val="bg1"/>
                </a:solidFill>
                <a:ea typeface="楷体_GB2312" pitchFamily="49" charset="-122"/>
              </a:endParaRPr>
            </a:p>
          </p:txBody>
        </p:sp>
        <p:sp>
          <p:nvSpPr>
            <p:cNvPr id="37895" name="Text Box 63"/>
            <p:cNvSpPr txBox="1">
              <a:spLocks noChangeArrowheads="1"/>
            </p:cNvSpPr>
            <p:nvPr/>
          </p:nvSpPr>
          <p:spPr bwMode="auto">
            <a:xfrm>
              <a:off x="3312" y="2304"/>
              <a:ext cx="27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chemeClr val="bg1"/>
                  </a:solidFill>
                  <a:ea typeface="楷体_GB2312" pitchFamily="49" charset="-122"/>
                </a:rPr>
                <a:t>N</a:t>
              </a:r>
              <a:endParaRPr lang="en-US" altLang="zh-CN" sz="2800">
                <a:solidFill>
                  <a:schemeClr val="bg1"/>
                </a:solidFill>
                <a:ea typeface="楷体_GB2312" pitchFamily="49" charset="-122"/>
              </a:endParaRPr>
            </a:p>
          </p:txBody>
        </p:sp>
      </p:grpSp>
      <p:grpSp>
        <p:nvGrpSpPr>
          <p:cNvPr id="3" name="Group 64"/>
          <p:cNvGrpSpPr/>
          <p:nvPr/>
        </p:nvGrpSpPr>
        <p:grpSpPr bwMode="auto">
          <a:xfrm>
            <a:off x="1143000" y="2071688"/>
            <a:ext cx="7343775" cy="2254250"/>
            <a:chOff x="424" y="240"/>
            <a:chExt cx="4520" cy="1420"/>
          </a:xfrm>
        </p:grpSpPr>
        <p:grpSp>
          <p:nvGrpSpPr>
            <p:cNvPr id="37897" name="Group 65"/>
            <p:cNvGrpSpPr/>
            <p:nvPr/>
          </p:nvGrpSpPr>
          <p:grpSpPr bwMode="auto">
            <a:xfrm>
              <a:off x="1056" y="240"/>
              <a:ext cx="3216" cy="1392"/>
              <a:chOff x="1056" y="1824"/>
              <a:chExt cx="3216" cy="1392"/>
            </a:xfrm>
          </p:grpSpPr>
          <p:sp>
            <p:nvSpPr>
              <p:cNvPr id="37898" name="Line 66"/>
              <p:cNvSpPr>
                <a:spLocks noChangeShapeType="1"/>
              </p:cNvSpPr>
              <p:nvPr/>
            </p:nvSpPr>
            <p:spPr bwMode="auto">
              <a:xfrm>
                <a:off x="1056" y="1824"/>
                <a:ext cx="3216" cy="0"/>
              </a:xfrm>
              <a:prstGeom prst="line">
                <a:avLst/>
              </a:prstGeom>
              <a:noFill/>
              <a:ln w="22225">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899" name="Line 67"/>
              <p:cNvSpPr>
                <a:spLocks noChangeShapeType="1"/>
              </p:cNvSpPr>
              <p:nvPr/>
            </p:nvSpPr>
            <p:spPr bwMode="auto">
              <a:xfrm>
                <a:off x="1056" y="1824"/>
                <a:ext cx="0" cy="1392"/>
              </a:xfrm>
              <a:prstGeom prst="line">
                <a:avLst/>
              </a:prstGeom>
              <a:noFill/>
              <a:ln w="22225">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0" name="Line 68"/>
              <p:cNvSpPr>
                <a:spLocks noChangeShapeType="1"/>
              </p:cNvSpPr>
              <p:nvPr/>
            </p:nvSpPr>
            <p:spPr bwMode="auto">
              <a:xfrm>
                <a:off x="4272" y="1824"/>
                <a:ext cx="0" cy="1152"/>
              </a:xfrm>
              <a:prstGeom prst="line">
                <a:avLst/>
              </a:prstGeom>
              <a:noFill/>
              <a:ln w="22225">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1" name="Line 69"/>
              <p:cNvSpPr>
                <a:spLocks noChangeShapeType="1"/>
              </p:cNvSpPr>
              <p:nvPr/>
            </p:nvSpPr>
            <p:spPr bwMode="auto">
              <a:xfrm>
                <a:off x="1248" y="2976"/>
                <a:ext cx="3024" cy="0"/>
              </a:xfrm>
              <a:prstGeom prst="line">
                <a:avLst/>
              </a:prstGeom>
              <a:noFill/>
              <a:ln w="22225">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2" name="Line 70"/>
              <p:cNvSpPr>
                <a:spLocks noChangeShapeType="1"/>
              </p:cNvSpPr>
              <p:nvPr/>
            </p:nvSpPr>
            <p:spPr bwMode="auto">
              <a:xfrm>
                <a:off x="1248" y="2976"/>
                <a:ext cx="0" cy="240"/>
              </a:xfrm>
              <a:prstGeom prst="line">
                <a:avLst/>
              </a:prstGeom>
              <a:noFill/>
              <a:ln w="22225">
                <a:solidFill>
                  <a:srgbClr val="00FF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903" name="Line 71"/>
            <p:cNvSpPr>
              <a:spLocks noChangeShapeType="1"/>
            </p:cNvSpPr>
            <p:nvPr/>
          </p:nvSpPr>
          <p:spPr bwMode="auto">
            <a:xfrm>
              <a:off x="4032" y="336"/>
              <a:ext cx="0" cy="912"/>
            </a:xfrm>
            <a:prstGeom prst="line">
              <a:avLst/>
            </a:prstGeom>
            <a:noFill/>
            <a:ln w="50800">
              <a:solidFill>
                <a:srgbClr val="80808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4" name="Rectangle 72"/>
            <p:cNvSpPr>
              <a:spLocks noChangeArrowheads="1"/>
            </p:cNvSpPr>
            <p:nvPr/>
          </p:nvSpPr>
          <p:spPr bwMode="auto">
            <a:xfrm>
              <a:off x="1200" y="624"/>
              <a:ext cx="384" cy="432"/>
            </a:xfrm>
            <a:prstGeom prst="rect">
              <a:avLst/>
            </a:prstGeom>
            <a:solidFill>
              <a:srgbClr val="FFFF99"/>
            </a:solidFill>
            <a:ln w="22225">
              <a:solidFill>
                <a:srgbClr val="FF6600"/>
              </a:solidFill>
              <a:miter lim="800000"/>
            </a:ln>
          </p:spPr>
          <p:txBody>
            <a:bodyPr wrap="none" anchor="ctr"/>
            <a:lstStyle/>
            <a:p>
              <a:endParaRPr lang="zh-CN" altLang="en-US">
                <a:solidFill>
                  <a:schemeClr val="bg1"/>
                </a:solidFill>
              </a:endParaRPr>
            </a:p>
          </p:txBody>
        </p:sp>
        <p:sp>
          <p:nvSpPr>
            <p:cNvPr id="37905" name="Line 73"/>
            <p:cNvSpPr>
              <a:spLocks noChangeShapeType="1"/>
            </p:cNvSpPr>
            <p:nvPr/>
          </p:nvSpPr>
          <p:spPr bwMode="auto">
            <a:xfrm>
              <a:off x="1632" y="816"/>
              <a:ext cx="3312" cy="0"/>
            </a:xfrm>
            <a:prstGeom prst="line">
              <a:avLst/>
            </a:prstGeom>
            <a:noFill/>
            <a:ln w="12700">
              <a:solidFill>
                <a:schemeClr val="bg1"/>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37906" name="Group 74"/>
            <p:cNvGrpSpPr/>
            <p:nvPr/>
          </p:nvGrpSpPr>
          <p:grpSpPr bwMode="auto">
            <a:xfrm>
              <a:off x="1920" y="492"/>
              <a:ext cx="240" cy="648"/>
              <a:chOff x="1776" y="492"/>
              <a:chExt cx="288" cy="648"/>
            </a:xfrm>
          </p:grpSpPr>
          <p:sp>
            <p:nvSpPr>
              <p:cNvPr id="37907" name="Line 75"/>
              <p:cNvSpPr>
                <a:spLocks noChangeShapeType="1"/>
              </p:cNvSpPr>
              <p:nvPr/>
            </p:nvSpPr>
            <p:spPr bwMode="auto">
              <a:xfrm>
                <a:off x="1776" y="492"/>
                <a:ext cx="0" cy="288"/>
              </a:xfrm>
              <a:prstGeom prst="line">
                <a:avLst/>
              </a:prstGeom>
              <a:noFill/>
              <a:ln w="38100">
                <a:solidFill>
                  <a:srgbClr val="CC99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8" name="Line 76"/>
              <p:cNvSpPr>
                <a:spLocks noChangeShapeType="1"/>
              </p:cNvSpPr>
              <p:nvPr/>
            </p:nvSpPr>
            <p:spPr bwMode="auto">
              <a:xfrm>
                <a:off x="2064" y="492"/>
                <a:ext cx="0" cy="288"/>
              </a:xfrm>
              <a:prstGeom prst="line">
                <a:avLst/>
              </a:prstGeom>
              <a:noFill/>
              <a:ln w="38100">
                <a:solidFill>
                  <a:srgbClr val="CC99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09" name="Line 77"/>
              <p:cNvSpPr>
                <a:spLocks noChangeShapeType="1"/>
              </p:cNvSpPr>
              <p:nvPr/>
            </p:nvSpPr>
            <p:spPr bwMode="auto">
              <a:xfrm>
                <a:off x="1776" y="852"/>
                <a:ext cx="0" cy="288"/>
              </a:xfrm>
              <a:prstGeom prst="line">
                <a:avLst/>
              </a:prstGeom>
              <a:noFill/>
              <a:ln w="38100">
                <a:solidFill>
                  <a:srgbClr val="CC99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910" name="Line 78"/>
              <p:cNvSpPr>
                <a:spLocks noChangeShapeType="1"/>
              </p:cNvSpPr>
              <p:nvPr/>
            </p:nvSpPr>
            <p:spPr bwMode="auto">
              <a:xfrm>
                <a:off x="2064" y="852"/>
                <a:ext cx="0" cy="288"/>
              </a:xfrm>
              <a:prstGeom prst="line">
                <a:avLst/>
              </a:prstGeom>
              <a:noFill/>
              <a:ln w="38100">
                <a:solidFill>
                  <a:srgbClr val="CC99FF"/>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911" name="Line 79"/>
            <p:cNvSpPr>
              <a:spLocks noChangeShapeType="1"/>
            </p:cNvSpPr>
            <p:nvPr/>
          </p:nvSpPr>
          <p:spPr bwMode="auto">
            <a:xfrm>
              <a:off x="1152" y="1230"/>
              <a:ext cx="0" cy="384"/>
            </a:xfrm>
            <a:prstGeom prst="line">
              <a:avLst/>
            </a:prstGeom>
            <a:noFill/>
            <a:ln w="22225">
              <a:solidFill>
                <a:schemeClr val="bg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2" name="Rectangle 80"/>
            <p:cNvSpPr>
              <a:spLocks noChangeArrowheads="1"/>
            </p:cNvSpPr>
            <p:nvPr/>
          </p:nvSpPr>
          <p:spPr bwMode="auto">
            <a:xfrm>
              <a:off x="424" y="1410"/>
              <a:ext cx="83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zh-CN" altLang="en-US" sz="2000">
                  <a:solidFill>
                    <a:srgbClr val="FFFF99"/>
                  </a:solidFill>
                  <a:ea typeface="楷体_GB2312" pitchFamily="49" charset="-122"/>
                </a:rPr>
                <a:t>真空泵</a:t>
              </a:r>
              <a:endParaRPr lang="zh-CN" altLang="en-US" sz="2000">
                <a:solidFill>
                  <a:srgbClr val="FFFF99"/>
                </a:solidFill>
                <a:ea typeface="楷体_GB2312" pitchFamily="49" charset="-122"/>
              </a:endParaRPr>
            </a:p>
          </p:txBody>
        </p:sp>
        <p:graphicFrame>
          <p:nvGraphicFramePr>
            <p:cNvPr id="37913" name="Object 4"/>
            <p:cNvGraphicFramePr>
              <a:graphicFrameLocks noChangeAspect="1"/>
            </p:cNvGraphicFramePr>
            <p:nvPr/>
          </p:nvGraphicFramePr>
          <p:xfrm>
            <a:off x="1259" y="315"/>
            <a:ext cx="261" cy="240"/>
          </p:xfrm>
          <a:graphic>
            <a:graphicData uri="http://schemas.openxmlformats.org/presentationml/2006/ole">
              <mc:AlternateContent xmlns:mc="http://schemas.openxmlformats.org/markup-compatibility/2006">
                <mc:Choice xmlns:v="urn:schemas-microsoft-com:vml" Requires="v">
                  <p:oleObj spid="_x0000_s549088" name="" r:id="rId1" imgW="96520" imgH="116205" progId="Equation.3">
                    <p:embed/>
                  </p:oleObj>
                </mc:Choice>
                <mc:Fallback>
                  <p:oleObj name="" r:id="rId1" imgW="96520" imgH="116205"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 y="315"/>
                          <a:ext cx="261"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14" name="Object 5"/>
            <p:cNvGraphicFramePr>
              <a:graphicFrameLocks noChangeAspect="1"/>
            </p:cNvGraphicFramePr>
            <p:nvPr/>
          </p:nvGraphicFramePr>
          <p:xfrm>
            <a:off x="3696" y="288"/>
            <a:ext cx="261" cy="270"/>
          </p:xfrm>
          <a:graphic>
            <a:graphicData uri="http://schemas.openxmlformats.org/presentationml/2006/ole">
              <mc:AlternateContent xmlns:mc="http://schemas.openxmlformats.org/markup-compatibility/2006">
                <mc:Choice xmlns:v="urn:schemas-microsoft-com:vml" Requires="v">
                  <p:oleObj spid="_x0000_s549089" name="" r:id="rId3" imgW="96520" imgH="109220" progId="Equation.3">
                    <p:embed/>
                  </p:oleObj>
                </mc:Choice>
                <mc:Fallback>
                  <p:oleObj name="" r:id="rId3" imgW="96520" imgH="10922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288"/>
                          <a:ext cx="261"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15" name="Object 6"/>
            <p:cNvGraphicFramePr>
              <a:graphicFrameLocks noChangeAspect="1"/>
            </p:cNvGraphicFramePr>
            <p:nvPr/>
          </p:nvGraphicFramePr>
          <p:xfrm>
            <a:off x="1636" y="288"/>
            <a:ext cx="283" cy="291"/>
          </p:xfrm>
          <a:graphic>
            <a:graphicData uri="http://schemas.openxmlformats.org/presentationml/2006/ole">
              <mc:AlternateContent xmlns:mc="http://schemas.openxmlformats.org/markup-compatibility/2006">
                <mc:Choice xmlns:v="urn:schemas-microsoft-com:vml" Requires="v">
                  <p:oleObj spid="_x0000_s549090" name="" r:id="rId5" imgW="109220" imgH="141605" progId="Equation.3">
                    <p:embed/>
                  </p:oleObj>
                </mc:Choice>
                <mc:Fallback>
                  <p:oleObj name="" r:id="rId5" imgW="109220" imgH="14160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6" y="288"/>
                          <a:ext cx="28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16" name="Object 7"/>
            <p:cNvGraphicFramePr>
              <a:graphicFrameLocks noChangeAspect="1"/>
            </p:cNvGraphicFramePr>
            <p:nvPr/>
          </p:nvGraphicFramePr>
          <p:xfrm>
            <a:off x="2186" y="309"/>
            <a:ext cx="305" cy="291"/>
          </p:xfrm>
          <a:graphic>
            <a:graphicData uri="http://schemas.openxmlformats.org/presentationml/2006/ole">
              <mc:AlternateContent xmlns:mc="http://schemas.openxmlformats.org/markup-compatibility/2006">
                <mc:Choice xmlns:v="urn:schemas-microsoft-com:vml" Requires="v">
                  <p:oleObj spid="_x0000_s549091" name="" r:id="rId7" imgW="116205" imgH="141605" progId="Equation.3">
                    <p:embed/>
                  </p:oleObj>
                </mc:Choice>
                <mc:Fallback>
                  <p:oleObj name="" r:id="rId7" imgW="116205" imgH="141605"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6" y="309"/>
                          <a:ext cx="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5925" name="Rectangle 85"/>
          <p:cNvSpPr>
            <a:spLocks noChangeArrowheads="1"/>
          </p:cNvSpPr>
          <p:nvPr/>
        </p:nvSpPr>
        <p:spPr bwMode="auto">
          <a:xfrm>
            <a:off x="3929063" y="3960813"/>
            <a:ext cx="2076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zh-CN" altLang="en-US" sz="2000">
                <a:solidFill>
                  <a:srgbClr val="FFFF99"/>
                </a:solidFill>
              </a:rPr>
              <a:t>实验装置</a:t>
            </a:r>
            <a:endParaRPr lang="zh-CN" altLang="en-US" sz="2000">
              <a:solidFill>
                <a:srgbClr val="FFFF99"/>
              </a:solidFill>
            </a:endParaRPr>
          </a:p>
        </p:txBody>
      </p:sp>
      <p:sp>
        <p:nvSpPr>
          <p:cNvPr id="35926" name="Rectangle 86"/>
          <p:cNvSpPr>
            <a:spLocks noChangeArrowheads="1"/>
          </p:cNvSpPr>
          <p:nvPr/>
        </p:nvSpPr>
        <p:spPr bwMode="auto">
          <a:xfrm>
            <a:off x="661988" y="1357313"/>
            <a:ext cx="7910512" cy="1089025"/>
          </a:xfrm>
          <a:prstGeom prst="rect">
            <a:avLst/>
          </a:prstGeom>
          <a:noFill/>
          <a:ln w="22225">
            <a:noFill/>
            <a:miter lim="800000"/>
          </a:ln>
        </p:spPr>
        <p:txBody>
          <a:bodyPr>
            <a:spAutoFit/>
          </a:bodyPr>
          <a:lstStyle/>
          <a:p>
            <a:pPr>
              <a:lnSpc>
                <a:spcPct val="135000"/>
              </a:lnSpc>
            </a:pPr>
            <a:r>
              <a:rPr lang="zh-CN" altLang="en-US">
                <a:solidFill>
                  <a:schemeClr val="bg1"/>
                </a:solidFill>
                <a:latin typeface="宋体" panose="02010600030101010101" pitchFamily="2" charset="-122"/>
              </a:rPr>
              <a:t>银原子射线由加热炉中产生，经过准直狭缝</a:t>
            </a:r>
            <a:r>
              <a:rPr lang="zh-CN" altLang="en-US" i="1">
                <a:solidFill>
                  <a:schemeClr val="bg1"/>
                </a:solidFill>
              </a:rPr>
              <a:t> </a:t>
            </a:r>
            <a:r>
              <a:rPr lang="en-US" altLang="zh-CN" i="1">
                <a:solidFill>
                  <a:srgbClr val="66FFFF"/>
                </a:solidFill>
              </a:rPr>
              <a:t>S</a:t>
            </a:r>
            <a:r>
              <a:rPr lang="zh-CN" altLang="en-US">
                <a:solidFill>
                  <a:schemeClr val="bg1"/>
                </a:solidFill>
                <a:latin typeface="宋体" panose="02010600030101010101" pitchFamily="2" charset="-122"/>
              </a:rPr>
              <a:t>，到达接收屏</a:t>
            </a:r>
            <a:r>
              <a:rPr lang="en-US" altLang="zh-CN" i="1">
                <a:solidFill>
                  <a:srgbClr val="66FFFF"/>
                </a:solidFill>
              </a:rPr>
              <a:t>P</a:t>
            </a:r>
            <a:endParaRPr lang="zh-CN" altLang="en-US" i="1">
              <a:solidFill>
                <a:schemeClr val="bg1"/>
              </a:solidFill>
            </a:endParaRPr>
          </a:p>
        </p:txBody>
      </p:sp>
      <p:sp>
        <p:nvSpPr>
          <p:cNvPr id="35927" name="Rectangle 87"/>
          <p:cNvSpPr>
            <a:spLocks noChangeArrowheads="1"/>
          </p:cNvSpPr>
          <p:nvPr/>
        </p:nvSpPr>
        <p:spPr bwMode="auto">
          <a:xfrm>
            <a:off x="458788" y="4429125"/>
            <a:ext cx="204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zh-CN" altLang="en-US">
                <a:solidFill>
                  <a:srgbClr val="66FFFF"/>
                </a:solidFill>
                <a:ea typeface="华文中宋" panose="02010600040101010101" pitchFamily="2" charset="-122"/>
              </a:rPr>
              <a:t>实验现象：</a:t>
            </a:r>
            <a:endParaRPr lang="zh-CN" altLang="en-US">
              <a:solidFill>
                <a:srgbClr val="66FFFF"/>
              </a:solidFill>
              <a:ea typeface="华文中宋" panose="02010600040101010101" pitchFamily="2" charset="-122"/>
            </a:endParaRPr>
          </a:p>
        </p:txBody>
      </p:sp>
      <p:sp>
        <p:nvSpPr>
          <p:cNvPr id="35928" name="Rectangle 88"/>
          <p:cNvSpPr>
            <a:spLocks noChangeArrowheads="1"/>
          </p:cNvSpPr>
          <p:nvPr/>
        </p:nvSpPr>
        <p:spPr bwMode="auto">
          <a:xfrm>
            <a:off x="381000" y="4914900"/>
            <a:ext cx="5437188" cy="457200"/>
          </a:xfrm>
          <a:prstGeom prst="rect">
            <a:avLst/>
          </a:prstGeom>
          <a:noFill/>
          <a:ln w="22225">
            <a:noFill/>
            <a:miter lim="800000"/>
          </a:ln>
        </p:spPr>
        <p:txBody>
          <a:bodyPr>
            <a:spAutoFit/>
          </a:bodyPr>
          <a:lstStyle/>
          <a:p>
            <a:r>
              <a:rPr lang="en-US" altLang="zh-CN">
                <a:solidFill>
                  <a:schemeClr val="bg1"/>
                </a:solidFill>
                <a:latin typeface="宋体" panose="02010600030101010101" pitchFamily="2" charset="-122"/>
              </a:rPr>
              <a:t>1.</a:t>
            </a:r>
            <a:r>
              <a:rPr lang="zh-CN" altLang="en-US">
                <a:solidFill>
                  <a:schemeClr val="bg1"/>
                </a:solidFill>
                <a:latin typeface="宋体" panose="02010600030101010101" pitchFamily="2" charset="-122"/>
              </a:rPr>
              <a:t>无外磁场时，银原子不受磁力作用，</a:t>
            </a:r>
            <a:endParaRPr lang="zh-CN" altLang="en-US">
              <a:solidFill>
                <a:schemeClr val="bg1"/>
              </a:solidFill>
              <a:latin typeface="宋体" panose="02010600030101010101" pitchFamily="2" charset="-122"/>
            </a:endParaRPr>
          </a:p>
        </p:txBody>
      </p:sp>
      <p:sp>
        <p:nvSpPr>
          <p:cNvPr id="35929" name="Rectangle 89"/>
          <p:cNvSpPr>
            <a:spLocks noChangeArrowheads="1"/>
          </p:cNvSpPr>
          <p:nvPr/>
        </p:nvSpPr>
        <p:spPr bwMode="auto">
          <a:xfrm>
            <a:off x="7000875" y="2757488"/>
            <a:ext cx="83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en-US" altLang="zh-CN" i="1">
                <a:solidFill>
                  <a:schemeClr val="hlink"/>
                </a:solidFill>
                <a:ea typeface="楷体_GB2312" pitchFamily="49" charset="-122"/>
              </a:rPr>
              <a:t>Q</a:t>
            </a:r>
            <a:endParaRPr lang="en-US" altLang="zh-CN" i="1">
              <a:solidFill>
                <a:schemeClr val="hlink"/>
              </a:solidFill>
              <a:ea typeface="楷体_GB2312" pitchFamily="49" charset="-122"/>
            </a:endParaRPr>
          </a:p>
        </p:txBody>
      </p:sp>
      <p:sp>
        <p:nvSpPr>
          <p:cNvPr id="35930" name="Rectangle 90"/>
          <p:cNvSpPr>
            <a:spLocks noChangeArrowheads="1"/>
          </p:cNvSpPr>
          <p:nvPr/>
        </p:nvSpPr>
        <p:spPr bwMode="auto">
          <a:xfrm>
            <a:off x="381000" y="5829300"/>
            <a:ext cx="8620125" cy="461963"/>
          </a:xfrm>
          <a:prstGeom prst="rect">
            <a:avLst/>
          </a:prstGeom>
          <a:noFill/>
          <a:ln w="22225">
            <a:noFill/>
            <a:miter lim="800000"/>
          </a:ln>
        </p:spPr>
        <p:txBody>
          <a:bodyPr>
            <a:spAutoFit/>
          </a:bodyPr>
          <a:lstStyle/>
          <a:p>
            <a:r>
              <a:rPr lang="en-US" altLang="zh-CN">
                <a:solidFill>
                  <a:schemeClr val="bg1"/>
                </a:solidFill>
                <a:latin typeface="宋体" panose="02010600030101010101" pitchFamily="2" charset="-122"/>
              </a:rPr>
              <a:t>2.</a:t>
            </a:r>
            <a:r>
              <a:rPr lang="zh-CN" altLang="en-US">
                <a:solidFill>
                  <a:schemeClr val="bg1"/>
                </a:solidFill>
                <a:latin typeface="宋体" panose="02010600030101010101" pitchFamily="2" charset="-122"/>
              </a:rPr>
              <a:t>不均匀外磁场，银原子束在屏上记录有两条不连续的痕迹</a:t>
            </a:r>
            <a:endParaRPr lang="zh-CN" altLang="en-US">
              <a:solidFill>
                <a:schemeClr val="bg1"/>
              </a:solidFill>
              <a:latin typeface="宋体" panose="02010600030101010101" pitchFamily="2" charset="-122"/>
            </a:endParaRPr>
          </a:p>
        </p:txBody>
      </p:sp>
      <p:sp>
        <p:nvSpPr>
          <p:cNvPr id="35931" name="Rectangle 91"/>
          <p:cNvSpPr>
            <a:spLocks noChangeArrowheads="1"/>
          </p:cNvSpPr>
          <p:nvPr/>
        </p:nvSpPr>
        <p:spPr bwMode="auto">
          <a:xfrm>
            <a:off x="685800" y="5372100"/>
            <a:ext cx="4529138"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直接到达屏上</a:t>
            </a:r>
            <a:r>
              <a:rPr lang="zh-CN" altLang="en-US">
                <a:solidFill>
                  <a:schemeClr val="bg1"/>
                </a:solidFill>
              </a:rPr>
              <a:t> </a:t>
            </a:r>
            <a:r>
              <a:rPr lang="en-US" altLang="zh-CN" i="1">
                <a:solidFill>
                  <a:srgbClr val="66FFFF"/>
                </a:solidFill>
              </a:rPr>
              <a:t>Q</a:t>
            </a:r>
            <a:r>
              <a:rPr lang="en-US" altLang="zh-CN" i="1">
                <a:solidFill>
                  <a:schemeClr val="bg1"/>
                </a:solidFill>
              </a:rPr>
              <a:t> </a:t>
            </a:r>
            <a:r>
              <a:rPr lang="zh-CN" altLang="en-US">
                <a:solidFill>
                  <a:schemeClr val="bg1"/>
                </a:solidFill>
                <a:latin typeface="宋体" panose="02010600030101010101" pitchFamily="2" charset="-122"/>
              </a:rPr>
              <a:t>点</a:t>
            </a:r>
            <a:endParaRPr lang="zh-CN" altLang="en-US">
              <a:solidFill>
                <a:schemeClr val="bg1"/>
              </a:solidFill>
              <a:latin typeface="宋体" panose="02010600030101010101" pitchFamily="2" charset="-122"/>
            </a:endParaRPr>
          </a:p>
        </p:txBody>
      </p:sp>
      <p:grpSp>
        <p:nvGrpSpPr>
          <p:cNvPr id="6" name="Group 92"/>
          <p:cNvGrpSpPr/>
          <p:nvPr/>
        </p:nvGrpSpPr>
        <p:grpSpPr bwMode="auto">
          <a:xfrm>
            <a:off x="7215188" y="4286250"/>
            <a:ext cx="1295400" cy="1447800"/>
            <a:chOff x="3888" y="2880"/>
            <a:chExt cx="816" cy="912"/>
          </a:xfrm>
        </p:grpSpPr>
        <p:sp>
          <p:nvSpPr>
            <p:cNvPr id="37925" name="Rectangle 93"/>
            <p:cNvSpPr>
              <a:spLocks noChangeArrowheads="1"/>
            </p:cNvSpPr>
            <p:nvPr/>
          </p:nvSpPr>
          <p:spPr bwMode="auto">
            <a:xfrm>
              <a:off x="3888" y="2880"/>
              <a:ext cx="816" cy="912"/>
            </a:xfrm>
            <a:prstGeom prst="rect">
              <a:avLst/>
            </a:prstGeom>
            <a:solidFill>
              <a:srgbClr val="336699"/>
            </a:solidFill>
            <a:ln>
              <a:noFill/>
            </a:ln>
            <a:extLst>
              <a:ext uri="{91240B29-F687-4F45-9708-019B960494DF}">
                <a14:hiddenLine xmlns:a14="http://schemas.microsoft.com/office/drawing/2010/main" w="22225">
                  <a:solidFill>
                    <a:srgbClr val="000000"/>
                  </a:solidFill>
                  <a:miter lim="800000"/>
                  <a:headEnd/>
                  <a:tailEnd/>
                </a14:hiddenLine>
              </a:ext>
            </a:extLst>
          </p:spPr>
          <p:txBody>
            <a:bodyPr wrap="none" anchor="ctr"/>
            <a:lstStyle/>
            <a:p>
              <a:endParaRPr lang="zh-CN" altLang="en-US">
                <a:solidFill>
                  <a:schemeClr val="bg1"/>
                </a:solidFill>
              </a:endParaRPr>
            </a:p>
          </p:txBody>
        </p:sp>
        <p:sp>
          <p:nvSpPr>
            <p:cNvPr id="37926" name="Line 94"/>
            <p:cNvSpPr>
              <a:spLocks noChangeShapeType="1"/>
            </p:cNvSpPr>
            <p:nvPr/>
          </p:nvSpPr>
          <p:spPr bwMode="auto">
            <a:xfrm>
              <a:off x="4128" y="3312"/>
              <a:ext cx="384" cy="0"/>
            </a:xfrm>
            <a:prstGeom prst="line">
              <a:avLst/>
            </a:prstGeom>
            <a:noFill/>
            <a:ln w="22225">
              <a:solidFill>
                <a:srgbClr val="FFFF00"/>
              </a:solidFill>
              <a:round/>
            </a:ln>
            <a:extLst>
              <a:ext uri="{909E8E84-426E-40DD-AFC4-6F175D3DCCD1}">
                <a14:hiddenFill xmlns:a14="http://schemas.microsoft.com/office/drawing/2010/main">
                  <a:noFill/>
                </a14:hiddenFill>
              </a:ext>
            </a:extLst>
          </p:spPr>
          <p:txBody>
            <a:bodyPr/>
            <a:lstStyle/>
            <a:p>
              <a:endParaRPr lang="zh-CN" altLang="en-US"/>
            </a:p>
          </p:txBody>
        </p:sp>
      </p:grpSp>
      <p:pic>
        <p:nvPicPr>
          <p:cNvPr id="35935" name="Picture 95" descr="斯特恩-格拉赫实验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5188" y="4286250"/>
            <a:ext cx="13017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96"/>
          <p:cNvGrpSpPr/>
          <p:nvPr/>
        </p:nvGrpSpPr>
        <p:grpSpPr bwMode="auto">
          <a:xfrm>
            <a:off x="5715000" y="4286250"/>
            <a:ext cx="1371600" cy="1449388"/>
            <a:chOff x="3696" y="2880"/>
            <a:chExt cx="969" cy="913"/>
          </a:xfrm>
        </p:grpSpPr>
        <p:pic>
          <p:nvPicPr>
            <p:cNvPr id="37929" name="Picture 97" descr="斯特恩-格拉赫实验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2880"/>
              <a:ext cx="969"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930" name="Object 2"/>
            <p:cNvGraphicFramePr>
              <a:graphicFrameLocks noChangeAspect="1"/>
            </p:cNvGraphicFramePr>
            <p:nvPr/>
          </p:nvGraphicFramePr>
          <p:xfrm>
            <a:off x="4032" y="3552"/>
            <a:ext cx="306" cy="241"/>
          </p:xfrm>
          <a:graphic>
            <a:graphicData uri="http://schemas.openxmlformats.org/presentationml/2006/ole">
              <mc:AlternateContent xmlns:mc="http://schemas.openxmlformats.org/markup-compatibility/2006">
                <mc:Choice xmlns:v="urn:schemas-microsoft-com:vml" Requires="v">
                  <p:oleObj spid="_x0000_s549092" name="" r:id="rId11" imgW="116205" imgH="116205" progId="Equation.3">
                    <p:embed/>
                  </p:oleObj>
                </mc:Choice>
                <mc:Fallback>
                  <p:oleObj name="" r:id="rId11" imgW="116205" imgH="116205" progId="Equation.3">
                    <p:embed/>
                    <p:pic>
                      <p:nvPicPr>
                        <p:cNvPr id="0"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3552"/>
                          <a:ext cx="306"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7931" name="Object 3"/>
            <p:cNvGraphicFramePr>
              <a:graphicFrameLocks noChangeAspect="1"/>
            </p:cNvGraphicFramePr>
            <p:nvPr/>
          </p:nvGraphicFramePr>
          <p:xfrm>
            <a:off x="4080" y="2928"/>
            <a:ext cx="239" cy="241"/>
          </p:xfrm>
          <a:graphic>
            <a:graphicData uri="http://schemas.openxmlformats.org/presentationml/2006/ole">
              <mc:AlternateContent xmlns:mc="http://schemas.openxmlformats.org/markup-compatibility/2006">
                <mc:Choice xmlns:v="urn:schemas-microsoft-com:vml" Requires="v">
                  <p:oleObj spid="_x0000_s549093" name="" r:id="rId13" imgW="90170" imgH="116205" progId="Equation.3">
                    <p:embed/>
                  </p:oleObj>
                </mc:Choice>
                <mc:Fallback>
                  <p:oleObj name="" r:id="rId13" imgW="90170" imgH="116205"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0" y="2928"/>
                          <a:ext cx="239"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sp>
        <p:nvSpPr>
          <p:cNvPr id="35940" name="Line 100"/>
          <p:cNvSpPr>
            <a:spLocks noChangeShapeType="1"/>
          </p:cNvSpPr>
          <p:nvPr/>
        </p:nvSpPr>
        <p:spPr bwMode="auto">
          <a:xfrm>
            <a:off x="3124200" y="2976563"/>
            <a:ext cx="2519363" cy="0"/>
          </a:xfrm>
          <a:prstGeom prst="line">
            <a:avLst/>
          </a:prstGeom>
          <a:noFill/>
          <a:ln w="22225">
            <a:solidFill>
              <a:srgbClr val="FF66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5941" name="Freeform 101"/>
          <p:cNvSpPr>
            <a:spLocks noChangeArrowheads="1"/>
          </p:cNvSpPr>
          <p:nvPr/>
        </p:nvSpPr>
        <p:spPr bwMode="auto">
          <a:xfrm>
            <a:off x="5638800" y="2595563"/>
            <a:ext cx="1752600" cy="381000"/>
          </a:xfrm>
          <a:custGeom>
            <a:avLst/>
            <a:gdLst>
              <a:gd name="T0" fmla="*/ 0 w 1152"/>
              <a:gd name="T1" fmla="*/ 240 h 240"/>
              <a:gd name="T2" fmla="*/ 432 w 1152"/>
              <a:gd name="T3" fmla="*/ 192 h 240"/>
              <a:gd name="T4" fmla="*/ 864 w 1152"/>
              <a:gd name="T5" fmla="*/ 96 h 240"/>
              <a:gd name="T6" fmla="*/ 1152 w 1152"/>
              <a:gd name="T7" fmla="*/ 0 h 240"/>
            </a:gdLst>
            <a:ahLst/>
            <a:cxnLst>
              <a:cxn ang="0">
                <a:pos x="T0" y="T1"/>
              </a:cxn>
              <a:cxn ang="0">
                <a:pos x="T2" y="T3"/>
              </a:cxn>
              <a:cxn ang="0">
                <a:pos x="T4" y="T5"/>
              </a:cxn>
              <a:cxn ang="0">
                <a:pos x="T6" y="T7"/>
              </a:cxn>
            </a:cxnLst>
            <a:rect l="0" t="0" r="r" b="b"/>
            <a:pathLst>
              <a:path w="1152" h="240">
                <a:moveTo>
                  <a:pt x="0" y="240"/>
                </a:moveTo>
                <a:cubicBezTo>
                  <a:pt x="144" y="228"/>
                  <a:pt x="288" y="216"/>
                  <a:pt x="432" y="192"/>
                </a:cubicBezTo>
                <a:cubicBezTo>
                  <a:pt x="576" y="168"/>
                  <a:pt x="744" y="128"/>
                  <a:pt x="864" y="96"/>
                </a:cubicBezTo>
                <a:cubicBezTo>
                  <a:pt x="984" y="64"/>
                  <a:pt x="1068" y="32"/>
                  <a:pt x="1152" y="0"/>
                </a:cubicBezTo>
              </a:path>
            </a:pathLst>
          </a:custGeom>
          <a:noFill/>
          <a:ln w="22225">
            <a:solidFill>
              <a:srgbClr val="FF6600"/>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942" name="Freeform 102"/>
          <p:cNvSpPr>
            <a:spLocks noChangeArrowheads="1"/>
          </p:cNvSpPr>
          <p:nvPr/>
        </p:nvSpPr>
        <p:spPr bwMode="auto">
          <a:xfrm flipV="1">
            <a:off x="5638800" y="2976563"/>
            <a:ext cx="1752600" cy="381000"/>
          </a:xfrm>
          <a:custGeom>
            <a:avLst/>
            <a:gdLst>
              <a:gd name="T0" fmla="*/ 0 w 1152"/>
              <a:gd name="T1" fmla="*/ 240 h 240"/>
              <a:gd name="T2" fmla="*/ 432 w 1152"/>
              <a:gd name="T3" fmla="*/ 192 h 240"/>
              <a:gd name="T4" fmla="*/ 864 w 1152"/>
              <a:gd name="T5" fmla="*/ 96 h 240"/>
              <a:gd name="T6" fmla="*/ 1152 w 1152"/>
              <a:gd name="T7" fmla="*/ 0 h 240"/>
            </a:gdLst>
            <a:ahLst/>
            <a:cxnLst>
              <a:cxn ang="0">
                <a:pos x="T0" y="T1"/>
              </a:cxn>
              <a:cxn ang="0">
                <a:pos x="T2" y="T3"/>
              </a:cxn>
              <a:cxn ang="0">
                <a:pos x="T4" y="T5"/>
              </a:cxn>
              <a:cxn ang="0">
                <a:pos x="T6" y="T7"/>
              </a:cxn>
            </a:cxnLst>
            <a:rect l="0" t="0" r="r" b="b"/>
            <a:pathLst>
              <a:path w="1152" h="240">
                <a:moveTo>
                  <a:pt x="0" y="240"/>
                </a:moveTo>
                <a:cubicBezTo>
                  <a:pt x="144" y="228"/>
                  <a:pt x="288" y="216"/>
                  <a:pt x="432" y="192"/>
                </a:cubicBezTo>
                <a:cubicBezTo>
                  <a:pt x="576" y="168"/>
                  <a:pt x="744" y="128"/>
                  <a:pt x="864" y="96"/>
                </a:cubicBezTo>
                <a:cubicBezTo>
                  <a:pt x="984" y="64"/>
                  <a:pt x="1068" y="32"/>
                  <a:pt x="1152" y="0"/>
                </a:cubicBezTo>
              </a:path>
            </a:pathLst>
          </a:custGeom>
          <a:noFill/>
          <a:ln w="22225">
            <a:solidFill>
              <a:srgbClr val="FF6600"/>
            </a:solidFill>
            <a:round/>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35943" name="Rectangle 103"/>
          <p:cNvSpPr>
            <a:spLocks noChangeArrowheads="1"/>
          </p:cNvSpPr>
          <p:nvPr/>
        </p:nvSpPr>
        <p:spPr bwMode="auto">
          <a:xfrm>
            <a:off x="8015288" y="2528888"/>
            <a:ext cx="434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en-US" altLang="zh-CN" sz="2000" i="1">
                <a:solidFill>
                  <a:schemeClr val="hlink"/>
                </a:solidFill>
                <a:ea typeface="楷体_GB2312" pitchFamily="49" charset="-122"/>
              </a:rPr>
              <a:t>X</a:t>
            </a:r>
            <a:endParaRPr lang="en-US" altLang="zh-CN" sz="2000" i="1">
              <a:solidFill>
                <a:schemeClr val="hlink"/>
              </a:solidFill>
              <a:ea typeface="楷体_GB2312" pitchFamily="49" charset="-122"/>
            </a:endParaRPr>
          </a:p>
        </p:txBody>
      </p:sp>
      <p:sp>
        <p:nvSpPr>
          <p:cNvPr id="37936"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616120A-5D50-4CF6-A561-1C50330B739B}"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5889"/>
                                        </p:tgtEl>
                                        <p:attrNameLst>
                                          <p:attrName>style.visibility</p:attrName>
                                        </p:attrNameLst>
                                      </p:cBhvr>
                                      <p:to>
                                        <p:strVal val="visible"/>
                                      </p:to>
                                    </p:set>
                                    <p:animEffect transition="in" filter="blinds(horizontal)">
                                      <p:cBhvr>
                                        <p:cTn id="7" dur="500"/>
                                        <p:tgtEl>
                                          <p:spTgt spid="358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98"/>
                                        </p:tgtEl>
                                        <p:attrNameLst>
                                          <p:attrName>style.visibility</p:attrName>
                                        </p:attrNameLst>
                                      </p:cBhvr>
                                      <p:to>
                                        <p:strVal val="visible"/>
                                      </p:to>
                                    </p:set>
                                    <p:animEffect transition="in" filter="wipe(left)">
                                      <p:cBhvr>
                                        <p:cTn id="12" dur="1000"/>
                                        <p:tgtEl>
                                          <p:spTgt spid="3589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5943"/>
                                        </p:tgtEl>
                                        <p:attrNameLst>
                                          <p:attrName>style.visibility</p:attrName>
                                        </p:attrNameLst>
                                      </p:cBhvr>
                                      <p:to>
                                        <p:strVal val="visible"/>
                                      </p:to>
                                    </p:set>
                                    <p:animEffect transition="in" filter="dissolve">
                                      <p:cBhvr>
                                        <p:cTn id="20" dur="500"/>
                                        <p:tgtEl>
                                          <p:spTgt spid="3594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5925"/>
                                        </p:tgtEl>
                                        <p:attrNameLst>
                                          <p:attrName>style.visibility</p:attrName>
                                        </p:attrNameLst>
                                      </p:cBhvr>
                                      <p:to>
                                        <p:strVal val="visible"/>
                                      </p:to>
                                    </p:set>
                                    <p:animEffect transition="in" filter="blinds(horizontal)">
                                      <p:cBhvr>
                                        <p:cTn id="23" dur="500"/>
                                        <p:tgtEl>
                                          <p:spTgt spid="35925"/>
                                        </p:tgtEl>
                                      </p:cBhvr>
                                    </p:animEffect>
                                  </p:childTnLst>
                                </p:cTn>
                              </p:par>
                            </p:childTnLst>
                          </p:cTn>
                        </p:par>
                        <p:par>
                          <p:cTn id="24" fill="hold">
                            <p:stCondLst>
                              <p:cond delay="500"/>
                            </p:stCondLst>
                            <p:childTnLst>
                              <p:par>
                                <p:cTn id="25" presetID="22" presetClass="entr" presetSubtype="1" fill="hold" grpId="0" nodeType="afterEffect">
                                  <p:stCondLst>
                                    <p:cond delay="300"/>
                                  </p:stCondLst>
                                  <p:childTnLst>
                                    <p:set>
                                      <p:cBhvr>
                                        <p:cTn id="26" dur="1" fill="hold">
                                          <p:stCondLst>
                                            <p:cond delay="0"/>
                                          </p:stCondLst>
                                        </p:cTn>
                                        <p:tgtEl>
                                          <p:spTgt spid="35926"/>
                                        </p:tgtEl>
                                        <p:attrNameLst>
                                          <p:attrName>style.visibility</p:attrName>
                                        </p:attrNameLst>
                                      </p:cBhvr>
                                      <p:to>
                                        <p:strVal val="visible"/>
                                      </p:to>
                                    </p:set>
                                    <p:animEffect transition="in" filter="wipe(up)">
                                      <p:cBhvr>
                                        <p:cTn id="27" dur="500"/>
                                        <p:tgtEl>
                                          <p:spTgt spid="359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927"/>
                                        </p:tgtEl>
                                        <p:attrNameLst>
                                          <p:attrName>style.visibility</p:attrName>
                                        </p:attrNameLst>
                                      </p:cBhvr>
                                      <p:to>
                                        <p:strVal val="visible"/>
                                      </p:to>
                                    </p:set>
                                    <p:animEffect transition="in" filter="wipe(left)">
                                      <p:cBhvr>
                                        <p:cTn id="32" dur="1000"/>
                                        <p:tgtEl>
                                          <p:spTgt spid="359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5928"/>
                                        </p:tgtEl>
                                        <p:attrNameLst>
                                          <p:attrName>style.visibility</p:attrName>
                                        </p:attrNameLst>
                                      </p:cBhvr>
                                      <p:to>
                                        <p:strVal val="visible"/>
                                      </p:to>
                                    </p:set>
                                    <p:animEffect transition="in" filter="wipe(up)">
                                      <p:cBhvr>
                                        <p:cTn id="37" dur="500"/>
                                        <p:tgtEl>
                                          <p:spTgt spid="35928"/>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35931"/>
                                        </p:tgtEl>
                                        <p:attrNameLst>
                                          <p:attrName>style.visibility</p:attrName>
                                        </p:attrNameLst>
                                      </p:cBhvr>
                                      <p:to>
                                        <p:strVal val="visible"/>
                                      </p:to>
                                    </p:set>
                                    <p:animEffect transition="in" filter="wipe(up)">
                                      <p:cBhvr>
                                        <p:cTn id="41" dur="500"/>
                                        <p:tgtEl>
                                          <p:spTgt spid="35931"/>
                                        </p:tgtEl>
                                      </p:cBhvr>
                                    </p:animEffect>
                                  </p:childTnLst>
                                </p:cTn>
                              </p:par>
                            </p:childTnLst>
                          </p:cTn>
                        </p:par>
                        <p:par>
                          <p:cTn id="42" fill="hold">
                            <p:stCondLst>
                              <p:cond delay="1000"/>
                            </p:stCondLst>
                            <p:childTnLst>
                              <p:par>
                                <p:cTn id="43" presetID="9" presetClass="entr" presetSubtype="0" fill="hold" grpId="0" nodeType="afterEffect">
                                  <p:stCondLst>
                                    <p:cond delay="0"/>
                                  </p:stCondLst>
                                  <p:childTnLst>
                                    <p:set>
                                      <p:cBhvr>
                                        <p:cTn id="44" dur="1" fill="hold">
                                          <p:stCondLst>
                                            <p:cond delay="0"/>
                                          </p:stCondLst>
                                        </p:cTn>
                                        <p:tgtEl>
                                          <p:spTgt spid="35929"/>
                                        </p:tgtEl>
                                        <p:attrNameLst>
                                          <p:attrName>style.visibility</p:attrName>
                                        </p:attrNameLst>
                                      </p:cBhvr>
                                      <p:to>
                                        <p:strVal val="visible"/>
                                      </p:to>
                                    </p:set>
                                    <p:animEffect transition="in" filter="dissolve">
                                      <p:cBhvr>
                                        <p:cTn id="45" dur="500"/>
                                        <p:tgtEl>
                                          <p:spTgt spid="35929"/>
                                        </p:tgtEl>
                                      </p:cBhvr>
                                    </p:animEffect>
                                  </p:childTnLst>
                                </p:cTn>
                              </p:par>
                            </p:childTnLst>
                          </p:cTn>
                        </p:par>
                        <p:par>
                          <p:cTn id="46" fill="hold">
                            <p:stCondLst>
                              <p:cond delay="1500"/>
                            </p:stCondLst>
                            <p:childTnLst>
                              <p:par>
                                <p:cTn id="47" presetID="9" presetClass="entr" presetSubtype="0"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dissolve">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5930"/>
                                        </p:tgtEl>
                                        <p:attrNameLst>
                                          <p:attrName>style.visibility</p:attrName>
                                        </p:attrNameLst>
                                      </p:cBhvr>
                                      <p:to>
                                        <p:strVal val="visible"/>
                                      </p:to>
                                    </p:set>
                                    <p:animEffect transition="in" filter="wipe(left)">
                                      <p:cBhvr>
                                        <p:cTn id="54" dur="1000"/>
                                        <p:tgtEl>
                                          <p:spTgt spid="35930"/>
                                        </p:tgtEl>
                                      </p:cBhvr>
                                    </p:animEffect>
                                  </p:childTnLst>
                                </p:cTn>
                              </p:par>
                              <p:par>
                                <p:cTn id="55" presetID="9"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dissolve">
                                      <p:cBhvr>
                                        <p:cTn id="57" dur="500"/>
                                        <p:tgtEl>
                                          <p:spTgt spid="2"/>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par>
                          <p:cTn id="62" fill="hold">
                            <p:stCondLst>
                              <p:cond delay="1500"/>
                            </p:stCondLst>
                            <p:childTnLst>
                              <p:par>
                                <p:cTn id="63" presetID="22" presetClass="entr" presetSubtype="8" fill="hold" nodeType="afterEffect">
                                  <p:stCondLst>
                                    <p:cond delay="0"/>
                                  </p:stCondLst>
                                  <p:childTnLst>
                                    <p:set>
                                      <p:cBhvr>
                                        <p:cTn id="64" dur="1" fill="hold">
                                          <p:stCondLst>
                                            <p:cond delay="0"/>
                                          </p:stCondLst>
                                        </p:cTn>
                                        <p:tgtEl>
                                          <p:spTgt spid="35940"/>
                                        </p:tgtEl>
                                        <p:attrNameLst>
                                          <p:attrName>style.visibility</p:attrName>
                                        </p:attrNameLst>
                                      </p:cBhvr>
                                      <p:to>
                                        <p:strVal val="visible"/>
                                      </p:to>
                                    </p:set>
                                    <p:animEffect transition="in" filter="wipe(left)">
                                      <p:cBhvr>
                                        <p:cTn id="65" dur="500"/>
                                        <p:tgtEl>
                                          <p:spTgt spid="35940"/>
                                        </p:tgtEl>
                                      </p:cBhvr>
                                    </p:animEffect>
                                  </p:childTnLst>
                                </p:cTn>
                              </p:par>
                            </p:childTnLst>
                          </p:cTn>
                        </p:par>
                        <p:par>
                          <p:cTn id="66" fill="hold">
                            <p:stCondLst>
                              <p:cond delay="2000"/>
                            </p:stCondLst>
                            <p:childTnLst>
                              <p:par>
                                <p:cTn id="67" presetID="22" presetClass="entr" presetSubtype="8" fill="hold" nodeType="afterEffect">
                                  <p:stCondLst>
                                    <p:cond delay="0"/>
                                  </p:stCondLst>
                                  <p:childTnLst>
                                    <p:set>
                                      <p:cBhvr>
                                        <p:cTn id="68" dur="1" fill="hold">
                                          <p:stCondLst>
                                            <p:cond delay="0"/>
                                          </p:stCondLst>
                                        </p:cTn>
                                        <p:tgtEl>
                                          <p:spTgt spid="35941"/>
                                        </p:tgtEl>
                                        <p:attrNameLst>
                                          <p:attrName>style.visibility</p:attrName>
                                        </p:attrNameLst>
                                      </p:cBhvr>
                                      <p:to>
                                        <p:strVal val="visible"/>
                                      </p:to>
                                    </p:set>
                                    <p:animEffect transition="in" filter="wipe(left)">
                                      <p:cBhvr>
                                        <p:cTn id="69" dur="500"/>
                                        <p:tgtEl>
                                          <p:spTgt spid="35941"/>
                                        </p:tgtEl>
                                      </p:cBhvr>
                                    </p:animEffect>
                                  </p:childTnLst>
                                </p:cTn>
                              </p:par>
                              <p:par>
                                <p:cTn id="70" presetID="22" presetClass="entr" presetSubtype="8" fill="hold" nodeType="withEffect">
                                  <p:stCondLst>
                                    <p:cond delay="0"/>
                                  </p:stCondLst>
                                  <p:childTnLst>
                                    <p:set>
                                      <p:cBhvr>
                                        <p:cTn id="71" dur="1" fill="hold">
                                          <p:stCondLst>
                                            <p:cond delay="0"/>
                                          </p:stCondLst>
                                        </p:cTn>
                                        <p:tgtEl>
                                          <p:spTgt spid="35942"/>
                                        </p:tgtEl>
                                        <p:attrNameLst>
                                          <p:attrName>style.visibility</p:attrName>
                                        </p:attrNameLst>
                                      </p:cBhvr>
                                      <p:to>
                                        <p:strVal val="visible"/>
                                      </p:to>
                                    </p:set>
                                    <p:animEffect transition="in" filter="wipe(left)">
                                      <p:cBhvr>
                                        <p:cTn id="72" dur="500"/>
                                        <p:tgtEl>
                                          <p:spTgt spid="35942"/>
                                        </p:tgtEl>
                                      </p:cBhvr>
                                    </p:animEffect>
                                  </p:childTnLst>
                                </p:cTn>
                              </p:par>
                            </p:childTnLst>
                          </p:cTn>
                        </p:par>
                        <p:par>
                          <p:cTn id="73" fill="hold">
                            <p:stCondLst>
                              <p:cond delay="2500"/>
                            </p:stCondLst>
                            <p:childTnLst>
                              <p:par>
                                <p:cTn id="74" presetID="4" presetClass="entr" presetSubtype="32" fill="hold" nodeType="afterEffect">
                                  <p:stCondLst>
                                    <p:cond delay="0"/>
                                  </p:stCondLst>
                                  <p:childTnLst>
                                    <p:set>
                                      <p:cBhvr>
                                        <p:cTn id="75" dur="1" fill="hold">
                                          <p:stCondLst>
                                            <p:cond delay="0"/>
                                          </p:stCondLst>
                                        </p:cTn>
                                        <p:tgtEl>
                                          <p:spTgt spid="35935"/>
                                        </p:tgtEl>
                                        <p:attrNameLst>
                                          <p:attrName>style.visibility</p:attrName>
                                        </p:attrNameLst>
                                      </p:cBhvr>
                                      <p:to>
                                        <p:strVal val="visible"/>
                                      </p:to>
                                    </p:set>
                                    <p:animEffect transition="in" filter="box(out)">
                                      <p:cBhvr>
                                        <p:cTn id="76" dur="500"/>
                                        <p:tgtEl>
                                          <p:spTgt spid="35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89" grpId="0"/>
      <p:bldP spid="35898" grpId="0"/>
      <p:bldP spid="35925" grpId="0"/>
      <p:bldP spid="35926" grpId="0"/>
      <p:bldP spid="35927" grpId="0"/>
      <p:bldP spid="35928" grpId="0"/>
      <p:bldP spid="35929" grpId="0"/>
      <p:bldP spid="35930" grpId="0"/>
      <p:bldP spid="35931" grpId="0"/>
      <p:bldP spid="359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428625" y="285750"/>
            <a:ext cx="6000750" cy="457200"/>
          </a:xfrm>
          <a:prstGeom prst="rect">
            <a:avLst/>
          </a:prstGeom>
          <a:noFill/>
          <a:ln w="9525">
            <a:noFill/>
            <a:miter lim="800000"/>
          </a:ln>
        </p:spPr>
        <p:txBody>
          <a:bodyPr>
            <a:spAutoFit/>
          </a:bodyPr>
          <a:lstStyle/>
          <a:p>
            <a:r>
              <a:rPr lang="zh-CN" altLang="en-US">
                <a:solidFill>
                  <a:srgbClr val="00FFFF"/>
                </a:solidFill>
                <a:latin typeface="宋体" panose="02010600030101010101" pitchFamily="2" charset="-122"/>
              </a:rPr>
              <a:t>分立沉积线的解释</a:t>
            </a:r>
            <a:endParaRPr lang="zh-CN" altLang="en-US">
              <a:solidFill>
                <a:srgbClr val="00FFFF"/>
              </a:solidFill>
              <a:latin typeface="宋体" panose="02010600030101010101" pitchFamily="2" charset="-122"/>
            </a:endParaRPr>
          </a:p>
        </p:txBody>
      </p:sp>
      <p:pic>
        <p:nvPicPr>
          <p:cNvPr id="86030" name="Picture 14" descr="原子磁矩1"/>
          <p:cNvPicPr>
            <a:picLocks noChangeAspect="1" noChangeArrowheads="1"/>
          </p:cNvPicPr>
          <p:nvPr/>
        </p:nvPicPr>
        <p:blipFill>
          <a:blip r:embed="rId1">
            <a:clrChange>
              <a:clrFrom>
                <a:srgbClr val="006599"/>
              </a:clrFrom>
              <a:clrTo>
                <a:srgbClr val="006599">
                  <a:alpha val="0"/>
                </a:srgbClr>
              </a:clrTo>
            </a:clrChange>
            <a:extLst>
              <a:ext uri="{28A0092B-C50C-407E-A947-70E740481C1C}">
                <a14:useLocalDpi xmlns:a14="http://schemas.microsoft.com/office/drawing/2010/main" val="0"/>
              </a:ext>
            </a:extLst>
          </a:blip>
          <a:srcRect/>
          <a:stretch>
            <a:fillRect/>
          </a:stretch>
        </p:blipFill>
        <p:spPr bwMode="auto">
          <a:xfrm>
            <a:off x="6724650" y="995363"/>
            <a:ext cx="170815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32" name="Oval 16"/>
          <p:cNvSpPr>
            <a:spLocks noChangeArrowheads="1"/>
          </p:cNvSpPr>
          <p:nvPr/>
        </p:nvSpPr>
        <p:spPr bwMode="auto">
          <a:xfrm>
            <a:off x="8083550" y="2076450"/>
            <a:ext cx="155575" cy="155575"/>
          </a:xfrm>
          <a:prstGeom prst="ellipse">
            <a:avLst/>
          </a:prstGeom>
          <a:gradFill rotWithShape="1">
            <a:gsLst>
              <a:gs pos="0">
                <a:srgbClr val="33CCFF"/>
              </a:gs>
              <a:gs pos="100000">
                <a:srgbClr val="185E76"/>
              </a:gs>
            </a:gsLst>
            <a:path path="shape">
              <a:fillToRect l="50000" t="50000" r="50000" b="50000"/>
            </a:path>
          </a:gradFill>
          <a:ln w="3175">
            <a:solidFill>
              <a:schemeClr val="tx1"/>
            </a:solidFill>
            <a:round/>
          </a:ln>
        </p:spPr>
        <p:txBody>
          <a:bodyPr wrap="none" anchor="ctr"/>
          <a:lstStyle/>
          <a:p>
            <a:endParaRPr lang="zh-CN" altLang="en-US">
              <a:solidFill>
                <a:schemeClr val="bg1"/>
              </a:solidFill>
            </a:endParaRPr>
          </a:p>
        </p:txBody>
      </p:sp>
      <p:sp>
        <p:nvSpPr>
          <p:cNvPr id="86033" name="Text Box 17"/>
          <p:cNvSpPr txBox="1">
            <a:spLocks noChangeArrowheads="1"/>
          </p:cNvSpPr>
          <p:nvPr/>
        </p:nvSpPr>
        <p:spPr bwMode="auto">
          <a:xfrm>
            <a:off x="7813675" y="2095500"/>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i="1">
                <a:solidFill>
                  <a:schemeClr val="bg1"/>
                </a:solidFill>
              </a:rPr>
              <a:t>e</a:t>
            </a:r>
            <a:endParaRPr lang="en-US" altLang="zh-CN" i="1">
              <a:solidFill>
                <a:schemeClr val="bg1"/>
              </a:solidFill>
            </a:endParaRPr>
          </a:p>
        </p:txBody>
      </p:sp>
      <p:graphicFrame>
        <p:nvGraphicFramePr>
          <p:cNvPr id="86034" name="Object 2"/>
          <p:cNvGraphicFramePr/>
          <p:nvPr/>
        </p:nvGraphicFramePr>
        <p:xfrm>
          <a:off x="8234363" y="1498600"/>
          <a:ext cx="227012" cy="331788"/>
        </p:xfrm>
        <a:graphic>
          <a:graphicData uri="http://schemas.openxmlformats.org/presentationml/2006/ole">
            <mc:AlternateContent xmlns:mc="http://schemas.openxmlformats.org/markup-compatibility/2006">
              <mc:Choice xmlns:v="urn:schemas-microsoft-com:vml" Requires="v">
                <p:oleObj spid="_x0000_s550186" name="" r:id="rId2" imgW="173990" imgH="257810" progId="Equation.3">
                  <p:embed/>
                </p:oleObj>
              </mc:Choice>
              <mc:Fallback>
                <p:oleObj name="" r:id="rId2" imgW="173990" imgH="257810" progId="Equation.3">
                  <p:embed/>
                  <p:pic>
                    <p:nvPicPr>
                      <p:cNvPr id="0" name="Object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4363" y="1498600"/>
                        <a:ext cx="227012"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35" name="Line 19"/>
          <p:cNvSpPr>
            <a:spLocks noChangeShapeType="1"/>
          </p:cNvSpPr>
          <p:nvPr/>
        </p:nvSpPr>
        <p:spPr bwMode="auto">
          <a:xfrm flipV="1">
            <a:off x="7640638" y="647700"/>
            <a:ext cx="0" cy="1341438"/>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36" name="Object 3"/>
          <p:cNvGraphicFramePr>
            <a:graphicFrameLocks noChangeAspect="1"/>
          </p:cNvGraphicFramePr>
          <p:nvPr/>
        </p:nvGraphicFramePr>
        <p:xfrm>
          <a:off x="7143750" y="428625"/>
          <a:ext cx="415925" cy="403225"/>
        </p:xfrm>
        <a:graphic>
          <a:graphicData uri="http://schemas.openxmlformats.org/presentationml/2006/ole">
            <mc:AlternateContent xmlns:mc="http://schemas.openxmlformats.org/markup-compatibility/2006">
              <mc:Choice xmlns:v="urn:schemas-microsoft-com:vml" Requires="v">
                <p:oleObj spid="_x0000_s550187" name="" r:id="rId4" imgW="96520" imgH="135255" progId="Equation.3">
                  <p:embed/>
                </p:oleObj>
              </mc:Choice>
              <mc:Fallback>
                <p:oleObj name="" r:id="rId4" imgW="96520" imgH="13525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0" y="428625"/>
                        <a:ext cx="4159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38" name="Line 22"/>
          <p:cNvSpPr>
            <a:spLocks noChangeShapeType="1"/>
          </p:cNvSpPr>
          <p:nvPr/>
        </p:nvSpPr>
        <p:spPr bwMode="auto">
          <a:xfrm>
            <a:off x="7645400" y="1054100"/>
            <a:ext cx="741363" cy="0"/>
          </a:xfrm>
          <a:prstGeom prst="line">
            <a:avLst/>
          </a:prstGeom>
          <a:noFill/>
          <a:ln w="12700">
            <a:solidFill>
              <a:schemeClr val="bg1"/>
            </a:solidFill>
            <a:prstDash val="dash"/>
            <a:rou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39" name="Object 4"/>
          <p:cNvGraphicFramePr>
            <a:graphicFrameLocks noChangeAspect="1"/>
          </p:cNvGraphicFramePr>
          <p:nvPr/>
        </p:nvGraphicFramePr>
        <p:xfrm>
          <a:off x="7854950" y="541338"/>
          <a:ext cx="371475" cy="433387"/>
        </p:xfrm>
        <a:graphic>
          <a:graphicData uri="http://schemas.openxmlformats.org/presentationml/2006/ole">
            <mc:AlternateContent xmlns:mc="http://schemas.openxmlformats.org/markup-compatibility/2006">
              <mc:Choice xmlns:v="urn:schemas-microsoft-com:vml" Requires="v">
                <p:oleObj spid="_x0000_s550188" name="" r:id="rId6" imgW="116205" imgH="141605" progId="Equation.3">
                  <p:embed/>
                </p:oleObj>
              </mc:Choice>
              <mc:Fallback>
                <p:oleObj name="" r:id="rId6" imgW="116205" imgH="14160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4950" y="541338"/>
                        <a:ext cx="3714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86040" name="Object 5"/>
          <p:cNvGraphicFramePr>
            <a:graphicFrameLocks noChangeAspect="1"/>
          </p:cNvGraphicFramePr>
          <p:nvPr/>
        </p:nvGraphicFramePr>
        <p:xfrm>
          <a:off x="6619875" y="2125663"/>
          <a:ext cx="415925" cy="533400"/>
        </p:xfrm>
        <a:graphic>
          <a:graphicData uri="http://schemas.openxmlformats.org/presentationml/2006/ole">
            <mc:AlternateContent xmlns:mc="http://schemas.openxmlformats.org/markup-compatibility/2006">
              <mc:Choice xmlns:v="urn:schemas-microsoft-com:vml" Requires="v">
                <p:oleObj spid="_x0000_s550189" name="" r:id="rId8" imgW="96520" imgH="135255" progId="Equation.3">
                  <p:embed/>
                </p:oleObj>
              </mc:Choice>
              <mc:Fallback>
                <p:oleObj name="" r:id="rId8" imgW="96520" imgH="135255"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9875" y="2125663"/>
                        <a:ext cx="4159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1" name="Rectangle 25"/>
          <p:cNvSpPr>
            <a:spLocks noChangeArrowheads="1"/>
          </p:cNvSpPr>
          <p:nvPr/>
        </p:nvSpPr>
        <p:spPr bwMode="auto">
          <a:xfrm>
            <a:off x="500063" y="823913"/>
            <a:ext cx="2714625" cy="461962"/>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电子绕核的磁矩</a:t>
            </a:r>
            <a:endParaRPr lang="zh-CN" altLang="en-US">
              <a:solidFill>
                <a:schemeClr val="bg1"/>
              </a:solidFill>
              <a:latin typeface="宋体" panose="02010600030101010101" pitchFamily="2" charset="-122"/>
            </a:endParaRPr>
          </a:p>
        </p:txBody>
      </p:sp>
      <p:graphicFrame>
        <p:nvGraphicFramePr>
          <p:cNvPr id="86042" name="Object 6"/>
          <p:cNvGraphicFramePr>
            <a:graphicFrameLocks noChangeAspect="1"/>
          </p:cNvGraphicFramePr>
          <p:nvPr/>
        </p:nvGraphicFramePr>
        <p:xfrm>
          <a:off x="3214688" y="1446213"/>
          <a:ext cx="1411287" cy="482600"/>
        </p:xfrm>
        <a:graphic>
          <a:graphicData uri="http://schemas.openxmlformats.org/presentationml/2006/ole">
            <mc:AlternateContent xmlns:mc="http://schemas.openxmlformats.org/markup-compatibility/2006">
              <mc:Choice xmlns:v="urn:schemas-microsoft-com:vml" Requires="v">
                <p:oleObj spid="_x0000_s550190" name="" r:id="rId10" imgW="495935" imgH="161290" progId="Equation.3">
                  <p:embed/>
                </p:oleObj>
              </mc:Choice>
              <mc:Fallback>
                <p:oleObj name="" r:id="rId10" imgW="495935" imgH="161290"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4688" y="1446213"/>
                        <a:ext cx="1411287"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5" name="Text Box 29"/>
          <p:cNvSpPr txBox="1">
            <a:spLocks noChangeArrowheads="1"/>
          </p:cNvSpPr>
          <p:nvPr/>
        </p:nvSpPr>
        <p:spPr bwMode="auto">
          <a:xfrm>
            <a:off x="490538" y="1458913"/>
            <a:ext cx="2867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a:solidFill>
                  <a:schemeClr val="bg1"/>
                </a:solidFill>
                <a:latin typeface="宋体" panose="02010600030101010101" pitchFamily="2" charset="-122"/>
              </a:rPr>
              <a:t>在磁场中的势能</a:t>
            </a:r>
            <a:endParaRPr lang="zh-CN" altLang="en-US">
              <a:solidFill>
                <a:schemeClr val="bg1"/>
              </a:solidFill>
              <a:latin typeface="宋体" panose="02010600030101010101" pitchFamily="2" charset="-122"/>
            </a:endParaRPr>
          </a:p>
        </p:txBody>
      </p:sp>
      <p:graphicFrame>
        <p:nvGraphicFramePr>
          <p:cNvPr id="86046" name="Object 8"/>
          <p:cNvGraphicFramePr>
            <a:graphicFrameLocks noChangeAspect="1"/>
          </p:cNvGraphicFramePr>
          <p:nvPr/>
        </p:nvGraphicFramePr>
        <p:xfrm>
          <a:off x="1357313" y="1949450"/>
          <a:ext cx="2368550" cy="757238"/>
        </p:xfrm>
        <a:graphic>
          <a:graphicData uri="http://schemas.openxmlformats.org/presentationml/2006/ole">
            <mc:AlternateContent xmlns:mc="http://schemas.openxmlformats.org/markup-compatibility/2006">
              <mc:Choice xmlns:v="urn:schemas-microsoft-com:vml" Requires="v">
                <p:oleObj spid="_x0000_s550191" name="" r:id="rId12" imgW="882015" imgH="276860" progId="Equation.3">
                  <p:embed/>
                </p:oleObj>
              </mc:Choice>
              <mc:Fallback>
                <p:oleObj name="" r:id="rId12" imgW="882015" imgH="27686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7313" y="1949450"/>
                        <a:ext cx="236855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86047" name="AutoShape 31"/>
          <p:cNvSpPr>
            <a:spLocks noChangeArrowheads="1"/>
          </p:cNvSpPr>
          <p:nvPr/>
        </p:nvSpPr>
        <p:spPr bwMode="auto">
          <a:xfrm rot="5400000" flipV="1">
            <a:off x="3987007" y="1870869"/>
            <a:ext cx="571500" cy="687387"/>
          </a:xfrm>
          <a:custGeom>
            <a:avLst/>
            <a:gdLst>
              <a:gd name="T0" fmla="*/ 15429 w 21600"/>
              <a:gd name="T1" fmla="*/ 0 h 21600"/>
              <a:gd name="T2" fmla="*/ 9257 w 21600"/>
              <a:gd name="T3" fmla="*/ 7133 h 21600"/>
              <a:gd name="T4" fmla="*/ 13420 w 21600"/>
              <a:gd name="T5" fmla="*/ 7133 h 21600"/>
              <a:gd name="T6" fmla="*/ 13420 w 21600"/>
              <a:gd name="T7" fmla="*/ 16624 h 21600"/>
              <a:gd name="T8" fmla="*/ 0 w 21600"/>
              <a:gd name="T9" fmla="*/ 16624 h 21600"/>
              <a:gd name="T10" fmla="*/ 0 w 21600"/>
              <a:gd name="T11" fmla="*/ 21600 h 21600"/>
              <a:gd name="T12" fmla="*/ 17437 w 21600"/>
              <a:gd name="T13" fmla="*/ 21600 h 21600"/>
              <a:gd name="T14" fmla="*/ 17437 w 21600"/>
              <a:gd name="T15" fmla="*/ 7133 h 21600"/>
              <a:gd name="T16" fmla="*/ 21600 w 21600"/>
              <a:gd name="T17" fmla="*/ 7133 h 21600"/>
              <a:gd name="T18" fmla="*/ 15429 w 21600"/>
              <a:gd name="T19" fmla="*/ 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600" h="21600">
                <a:moveTo>
                  <a:pt x="15429" y="0"/>
                </a:moveTo>
                <a:lnTo>
                  <a:pt x="9257" y="7133"/>
                </a:lnTo>
                <a:lnTo>
                  <a:pt x="13420" y="7133"/>
                </a:lnTo>
                <a:lnTo>
                  <a:pt x="13420" y="16624"/>
                </a:lnTo>
                <a:lnTo>
                  <a:pt x="0" y="16624"/>
                </a:lnTo>
                <a:lnTo>
                  <a:pt x="0" y="21600"/>
                </a:lnTo>
                <a:lnTo>
                  <a:pt x="17437" y="21600"/>
                </a:lnTo>
                <a:lnTo>
                  <a:pt x="17437" y="7133"/>
                </a:lnTo>
                <a:lnTo>
                  <a:pt x="21600" y="7133"/>
                </a:lnTo>
                <a:lnTo>
                  <a:pt x="15429" y="0"/>
                </a:lnTo>
                <a:close/>
              </a:path>
            </a:pathLst>
          </a:custGeom>
          <a:noFill/>
          <a:ln w="22225">
            <a:solidFill>
              <a:srgbClr val="00FF00"/>
            </a:solidFill>
            <a:miter lim="800000"/>
          </a:ln>
          <a:extLst>
            <a:ext uri="{909E8E84-426E-40DD-AFC4-6F175D3DCCD1}">
              <a14:hiddenFill xmlns:a14="http://schemas.microsoft.com/office/drawing/2010/main">
                <a:solidFill>
                  <a:srgbClr val="FFFFFF"/>
                </a:solidFill>
              </a14:hiddenFill>
            </a:ext>
          </a:extLst>
        </p:spPr>
        <p:txBody>
          <a:bodyPr/>
          <a:lstStyle/>
          <a:p>
            <a:pPr eaLnBrk="0" hangingPunct="0"/>
            <a:endParaRPr lang="zh-CN" altLang="en-US"/>
          </a:p>
        </p:txBody>
      </p:sp>
      <p:sp>
        <p:nvSpPr>
          <p:cNvPr id="86048" name="Text Box 32"/>
          <p:cNvSpPr txBox="1">
            <a:spLocks noChangeArrowheads="1"/>
          </p:cNvSpPr>
          <p:nvPr/>
        </p:nvSpPr>
        <p:spPr bwMode="auto">
          <a:xfrm>
            <a:off x="460375" y="2643188"/>
            <a:ext cx="632618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5000"/>
              </a:lnSpc>
            </a:pPr>
            <a:r>
              <a:rPr lang="zh-CN" altLang="en-US">
                <a:solidFill>
                  <a:schemeClr val="bg1"/>
                </a:solidFill>
                <a:latin typeface="宋体" panose="02010600030101010101" pitchFamily="2" charset="-122"/>
              </a:rPr>
              <a:t>若角动量不是空间量子化的，可取任意方向，则原子的沉积在照片上是连续的。</a:t>
            </a:r>
            <a:endParaRPr lang="zh-CN" altLang="en-US">
              <a:solidFill>
                <a:schemeClr val="bg1"/>
              </a:solidFill>
              <a:latin typeface="宋体" panose="02010600030101010101" pitchFamily="2" charset="-122"/>
            </a:endParaRPr>
          </a:p>
        </p:txBody>
      </p:sp>
      <p:sp>
        <p:nvSpPr>
          <p:cNvPr id="86051" name="Text Box 35"/>
          <p:cNvSpPr txBox="1">
            <a:spLocks noChangeArrowheads="1"/>
          </p:cNvSpPr>
          <p:nvPr/>
        </p:nvSpPr>
        <p:spPr bwMode="auto">
          <a:xfrm>
            <a:off x="2058988" y="3721100"/>
            <a:ext cx="657225" cy="19304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2000" i="1">
                <a:solidFill>
                  <a:srgbClr val="00FFFF"/>
                </a:solidFill>
              </a:rPr>
              <a:t>F</a:t>
            </a:r>
            <a:r>
              <a:rPr lang="en-US" altLang="zh-CN" sz="2000" i="1" baseline="-25000">
                <a:solidFill>
                  <a:srgbClr val="00FFFF"/>
                </a:solidFill>
              </a:rPr>
              <a:t>Z</a:t>
            </a:r>
            <a:r>
              <a:rPr lang="en-US" altLang="zh-CN" sz="2000" i="1">
                <a:solidFill>
                  <a:schemeClr val="bg1"/>
                </a:solidFill>
              </a:rPr>
              <a:t> </a:t>
            </a:r>
            <a:r>
              <a:rPr lang="zh-CN" altLang="en-US" sz="2000">
                <a:solidFill>
                  <a:schemeClr val="bg1"/>
                </a:solidFill>
              </a:rPr>
              <a:t>取分立的值</a:t>
            </a:r>
            <a:endParaRPr lang="zh-CN" altLang="en-US" sz="2000">
              <a:solidFill>
                <a:schemeClr val="bg1"/>
              </a:solidFill>
            </a:endParaRPr>
          </a:p>
        </p:txBody>
      </p:sp>
      <p:sp>
        <p:nvSpPr>
          <p:cNvPr id="86052" name="Text Box 36"/>
          <p:cNvSpPr txBox="1">
            <a:spLocks noChangeArrowheads="1"/>
          </p:cNvSpPr>
          <p:nvPr/>
        </p:nvSpPr>
        <p:spPr bwMode="auto">
          <a:xfrm>
            <a:off x="661988" y="3721100"/>
            <a:ext cx="646112" cy="19304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zh-CN" altLang="en-US" sz="2000">
                <a:solidFill>
                  <a:schemeClr val="bg1"/>
                </a:solidFill>
              </a:rPr>
              <a:t>分立的沉积线</a:t>
            </a:r>
            <a:endParaRPr lang="zh-CN" altLang="en-US" sz="2000">
              <a:solidFill>
                <a:schemeClr val="bg1"/>
              </a:solidFill>
            </a:endParaRPr>
          </a:p>
        </p:txBody>
      </p:sp>
      <p:sp>
        <p:nvSpPr>
          <p:cNvPr id="86053" name="Text Box 37"/>
          <p:cNvSpPr txBox="1">
            <a:spLocks noChangeArrowheads="1"/>
          </p:cNvSpPr>
          <p:nvPr/>
        </p:nvSpPr>
        <p:spPr bwMode="auto">
          <a:xfrm>
            <a:off x="3979863" y="3716338"/>
            <a:ext cx="698500" cy="1938337"/>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2000" i="1">
                <a:solidFill>
                  <a:srgbClr val="00FFFF"/>
                </a:solidFill>
              </a:rPr>
              <a:t>μ</a:t>
            </a:r>
            <a:r>
              <a:rPr lang="en-US" altLang="zh-CN" sz="2000" i="1" baseline="-18000">
                <a:solidFill>
                  <a:srgbClr val="00FFFF"/>
                </a:solidFill>
              </a:rPr>
              <a:t>Z</a:t>
            </a:r>
            <a:r>
              <a:rPr lang="en-US" altLang="zh-CN" sz="2000" i="1" baseline="-18000">
                <a:solidFill>
                  <a:schemeClr val="bg1"/>
                </a:solidFill>
              </a:rPr>
              <a:t> </a:t>
            </a:r>
            <a:r>
              <a:rPr lang="en-US" altLang="zh-CN" sz="2000">
                <a:solidFill>
                  <a:schemeClr val="bg1"/>
                </a:solidFill>
              </a:rPr>
              <a:t> </a:t>
            </a:r>
            <a:r>
              <a:rPr lang="zh-CN" altLang="en-US" sz="2000">
                <a:solidFill>
                  <a:schemeClr val="bg1"/>
                </a:solidFill>
              </a:rPr>
              <a:t>取</a:t>
            </a:r>
            <a:endParaRPr lang="en-US" altLang="zh-CN" sz="2000">
              <a:solidFill>
                <a:schemeClr val="bg1"/>
              </a:solidFill>
            </a:endParaRPr>
          </a:p>
          <a:p>
            <a:r>
              <a:rPr lang="zh-CN" altLang="en-US" sz="2000">
                <a:solidFill>
                  <a:schemeClr val="bg1"/>
                </a:solidFill>
              </a:rPr>
              <a:t>分</a:t>
            </a:r>
            <a:endParaRPr lang="en-US" altLang="zh-CN" sz="2000">
              <a:solidFill>
                <a:schemeClr val="bg1"/>
              </a:solidFill>
            </a:endParaRPr>
          </a:p>
          <a:p>
            <a:r>
              <a:rPr lang="zh-CN" altLang="en-US" sz="2000">
                <a:solidFill>
                  <a:schemeClr val="bg1"/>
                </a:solidFill>
              </a:rPr>
              <a:t>立</a:t>
            </a:r>
            <a:endParaRPr lang="en-US" altLang="zh-CN" sz="2000">
              <a:solidFill>
                <a:schemeClr val="bg1"/>
              </a:solidFill>
            </a:endParaRPr>
          </a:p>
          <a:p>
            <a:r>
              <a:rPr lang="zh-CN" altLang="en-US" sz="2000">
                <a:solidFill>
                  <a:schemeClr val="bg1"/>
                </a:solidFill>
              </a:rPr>
              <a:t>的</a:t>
            </a:r>
            <a:endParaRPr lang="en-US" altLang="zh-CN" sz="2000">
              <a:solidFill>
                <a:schemeClr val="bg1"/>
              </a:solidFill>
            </a:endParaRPr>
          </a:p>
          <a:p>
            <a:r>
              <a:rPr lang="zh-CN" altLang="en-US" sz="2000">
                <a:solidFill>
                  <a:schemeClr val="bg1"/>
                </a:solidFill>
              </a:rPr>
              <a:t>值</a:t>
            </a:r>
            <a:endParaRPr lang="zh-CN" altLang="en-US" sz="2000">
              <a:solidFill>
                <a:schemeClr val="bg1"/>
              </a:solidFill>
            </a:endParaRPr>
          </a:p>
        </p:txBody>
      </p:sp>
      <p:sp>
        <p:nvSpPr>
          <p:cNvPr id="86054" name="Line 38"/>
          <p:cNvSpPr>
            <a:spLocks noChangeShapeType="1"/>
          </p:cNvSpPr>
          <p:nvPr/>
        </p:nvSpPr>
        <p:spPr bwMode="auto">
          <a:xfrm flipV="1">
            <a:off x="1357313" y="4683125"/>
            <a:ext cx="688975" cy="6350"/>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55" name="Line 39"/>
          <p:cNvSpPr>
            <a:spLocks noChangeShapeType="1"/>
          </p:cNvSpPr>
          <p:nvPr/>
        </p:nvSpPr>
        <p:spPr bwMode="auto">
          <a:xfrm flipV="1">
            <a:off x="6348413" y="4686300"/>
            <a:ext cx="1328737" cy="1588"/>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56" name="Line 40"/>
          <p:cNvSpPr>
            <a:spLocks noChangeShapeType="1"/>
          </p:cNvSpPr>
          <p:nvPr/>
        </p:nvSpPr>
        <p:spPr bwMode="auto">
          <a:xfrm>
            <a:off x="2790825" y="4681538"/>
            <a:ext cx="1130300" cy="11112"/>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58" name="Text Box 42"/>
          <p:cNvSpPr txBox="1">
            <a:spLocks noChangeArrowheads="1"/>
          </p:cNvSpPr>
          <p:nvPr/>
        </p:nvSpPr>
        <p:spPr bwMode="auto">
          <a:xfrm>
            <a:off x="5654675" y="3721100"/>
            <a:ext cx="669925" cy="1930400"/>
          </a:xfrm>
          <a:prstGeom prst="rect">
            <a:avLst/>
          </a:prstGeom>
          <a:noFill/>
          <a:ln w="9525">
            <a:solidFill>
              <a:schemeClr val="hlink"/>
            </a:solidFill>
            <a:miter lim="800000"/>
          </a:ln>
          <a:extLst>
            <a:ext uri="{909E8E84-426E-40DD-AFC4-6F175D3DCCD1}">
              <a14:hiddenFill xmlns:a14="http://schemas.microsoft.com/office/drawing/2010/main">
                <a:solidFill>
                  <a:srgbClr val="FFFFFF"/>
                </a:solidFill>
              </a14:hiddenFill>
            </a:ext>
          </a:extLst>
        </p:spPr>
        <p:txBody>
          <a:bodyPr>
            <a:spAutoFit/>
          </a:bodyPr>
          <a:lstStyle/>
          <a:p>
            <a:r>
              <a:rPr lang="en-US" altLang="zh-CN" sz="2000" i="1">
                <a:solidFill>
                  <a:srgbClr val="00FFFF"/>
                </a:solidFill>
              </a:rPr>
              <a:t>μ</a:t>
            </a:r>
            <a:r>
              <a:rPr lang="en-US" altLang="zh-CN" sz="2000" i="1">
                <a:solidFill>
                  <a:schemeClr val="bg1"/>
                </a:solidFill>
              </a:rPr>
              <a:t> </a:t>
            </a:r>
            <a:endParaRPr lang="en-US" altLang="zh-CN" sz="2000" i="1">
              <a:solidFill>
                <a:schemeClr val="bg1"/>
              </a:solidFill>
            </a:endParaRPr>
          </a:p>
          <a:p>
            <a:r>
              <a:rPr lang="zh-CN" altLang="en-US" sz="2000">
                <a:solidFill>
                  <a:schemeClr val="bg1"/>
                </a:solidFill>
              </a:rPr>
              <a:t>空间量子化</a:t>
            </a:r>
            <a:endParaRPr lang="zh-CN" altLang="en-US" sz="2000">
              <a:solidFill>
                <a:schemeClr val="bg1"/>
              </a:solidFill>
            </a:endParaRPr>
          </a:p>
        </p:txBody>
      </p:sp>
      <p:sp>
        <p:nvSpPr>
          <p:cNvPr id="86059" name="Line 43"/>
          <p:cNvSpPr>
            <a:spLocks noChangeShapeType="1"/>
          </p:cNvSpPr>
          <p:nvPr/>
        </p:nvSpPr>
        <p:spPr bwMode="auto">
          <a:xfrm>
            <a:off x="5786438" y="3829050"/>
            <a:ext cx="204787" cy="0"/>
          </a:xfrm>
          <a:prstGeom prst="line">
            <a:avLst/>
          </a:prstGeom>
          <a:noFill/>
          <a:ln w="9525">
            <a:solidFill>
              <a:srgbClr val="00FFFF"/>
            </a:solidFill>
            <a:round/>
            <a:tailEnd type="triangle" w="sm"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86060" name="Object 10"/>
          <p:cNvGraphicFramePr/>
          <p:nvPr/>
        </p:nvGraphicFramePr>
        <p:xfrm>
          <a:off x="6367463" y="3859213"/>
          <a:ext cx="1295400" cy="736600"/>
        </p:xfrm>
        <a:graphic>
          <a:graphicData uri="http://schemas.openxmlformats.org/presentationml/2006/ole">
            <mc:AlternateContent xmlns:mc="http://schemas.openxmlformats.org/markup-compatibility/2006">
              <mc:Choice xmlns:v="urn:schemas-microsoft-com:vml" Requires="v">
                <p:oleObj spid="_x0000_s550192" name="" r:id="rId14" imgW="1242695" imgH="656590" progId="Equation.3">
                  <p:embed/>
                </p:oleObj>
              </mc:Choice>
              <mc:Fallback>
                <p:oleObj name="" r:id="rId14" imgW="1242695" imgH="656590" progId="Equation.3">
                  <p:embed/>
                  <p:pic>
                    <p:nvPicPr>
                      <p:cNvPr id="0" name="Object 10"/>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7463" y="3859213"/>
                        <a:ext cx="12954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pSp>
        <p:nvGrpSpPr>
          <p:cNvPr id="2" name="Group 45"/>
          <p:cNvGrpSpPr/>
          <p:nvPr/>
        </p:nvGrpSpPr>
        <p:grpSpPr bwMode="auto">
          <a:xfrm>
            <a:off x="7713663" y="3773488"/>
            <a:ext cx="979487" cy="1990725"/>
            <a:chOff x="4978" y="2688"/>
            <a:chExt cx="617" cy="1330"/>
          </a:xfrm>
        </p:grpSpPr>
        <p:sp>
          <p:nvSpPr>
            <p:cNvPr id="38939" name="Rectangle 46"/>
            <p:cNvSpPr>
              <a:spLocks noChangeArrowheads="1"/>
            </p:cNvSpPr>
            <p:nvPr/>
          </p:nvSpPr>
          <p:spPr bwMode="auto">
            <a:xfrm>
              <a:off x="4978" y="2688"/>
              <a:ext cx="617" cy="1330"/>
            </a:xfrm>
            <a:prstGeom prst="rect">
              <a:avLst/>
            </a:prstGeom>
            <a:solidFill>
              <a:srgbClr val="003366"/>
            </a:solidFill>
            <a:ln w="9525">
              <a:solidFill>
                <a:schemeClr val="folHlink"/>
              </a:solidFill>
              <a:miter lim="800000"/>
            </a:ln>
          </p:spPr>
          <p:txBody>
            <a:bodyPr wrap="none" anchor="ctr"/>
            <a:lstStyle/>
            <a:p>
              <a:endParaRPr lang="zh-CN" altLang="en-US">
                <a:solidFill>
                  <a:schemeClr val="bg1"/>
                </a:solidFill>
              </a:endParaRPr>
            </a:p>
          </p:txBody>
        </p:sp>
        <p:grpSp>
          <p:nvGrpSpPr>
            <p:cNvPr id="38940" name="Group 47"/>
            <p:cNvGrpSpPr/>
            <p:nvPr/>
          </p:nvGrpSpPr>
          <p:grpSpPr bwMode="auto">
            <a:xfrm>
              <a:off x="4988" y="2750"/>
              <a:ext cx="593" cy="1080"/>
              <a:chOff x="5016" y="2834"/>
              <a:chExt cx="593" cy="1080"/>
            </a:xfrm>
          </p:grpSpPr>
          <p:sp>
            <p:nvSpPr>
              <p:cNvPr id="38941" name="Text Box 48"/>
              <p:cNvSpPr txBox="1">
                <a:spLocks noChangeArrowheads="1"/>
              </p:cNvSpPr>
              <p:nvPr/>
            </p:nvSpPr>
            <p:spPr bwMode="auto">
              <a:xfrm>
                <a:off x="5280" y="2834"/>
                <a:ext cx="329"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FFFF66"/>
                    </a:solidFill>
                  </a:rPr>
                  <a:t>空间量子化</a:t>
                </a:r>
                <a:endParaRPr lang="zh-CN" altLang="en-US" sz="2000">
                  <a:solidFill>
                    <a:srgbClr val="FFFF66"/>
                  </a:solidFill>
                </a:endParaRPr>
              </a:p>
            </p:txBody>
          </p:sp>
          <p:sp>
            <p:nvSpPr>
              <p:cNvPr id="38942" name="Rectangle 49"/>
              <p:cNvSpPr>
                <a:spLocks noChangeArrowheads="1"/>
              </p:cNvSpPr>
              <p:nvPr/>
            </p:nvSpPr>
            <p:spPr bwMode="auto">
              <a:xfrm>
                <a:off x="5016" y="3064"/>
                <a:ext cx="269" cy="672"/>
              </a:xfrm>
              <a:prstGeom prst="rect">
                <a:avLst/>
              </a:prstGeom>
              <a:solidFill>
                <a:srgbClr val="0033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a:solidFill>
                      <a:srgbClr val="FFFF66"/>
                    </a:solidFill>
                  </a:rPr>
                  <a:t>角动量</a:t>
                </a:r>
                <a:endParaRPr lang="zh-CN" altLang="en-US" sz="2000">
                  <a:solidFill>
                    <a:srgbClr val="FFFF66"/>
                  </a:solidFill>
                </a:endParaRPr>
              </a:p>
            </p:txBody>
          </p:sp>
        </p:grpSp>
      </p:grpSp>
      <p:sp>
        <p:nvSpPr>
          <p:cNvPr id="86066" name="Line 50"/>
          <p:cNvSpPr>
            <a:spLocks noChangeShapeType="1"/>
          </p:cNvSpPr>
          <p:nvPr/>
        </p:nvSpPr>
        <p:spPr bwMode="auto">
          <a:xfrm>
            <a:off x="4730750" y="4686300"/>
            <a:ext cx="871538" cy="0"/>
          </a:xfrm>
          <a:prstGeom prst="line">
            <a:avLst/>
          </a:prstGeom>
          <a:noFill/>
          <a:ln w="57150">
            <a:solidFill>
              <a:schemeClr val="accent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6067" name="Rectangle 51"/>
          <p:cNvSpPr>
            <a:spLocks noChangeArrowheads="1"/>
          </p:cNvSpPr>
          <p:nvPr/>
        </p:nvSpPr>
        <p:spPr bwMode="auto">
          <a:xfrm>
            <a:off x="971550" y="5827713"/>
            <a:ext cx="1028700" cy="708025"/>
          </a:xfrm>
          <a:prstGeom prst="rect">
            <a:avLst/>
          </a:prstGeom>
          <a:noFill/>
          <a:ln w="12700">
            <a:solidFill>
              <a:srgbClr val="FF0000"/>
            </a:solidFill>
            <a:miter lim="800000"/>
          </a:ln>
          <a:extLst>
            <a:ext uri="{909E8E84-426E-40DD-AFC4-6F175D3DCCD1}">
              <a14:hiddenFill xmlns:a14="http://schemas.microsoft.com/office/drawing/2010/main">
                <a:solidFill>
                  <a:srgbClr val="FFFFFF"/>
                </a:solidFill>
              </a14:hiddenFill>
            </a:ext>
          </a:extLst>
        </p:spPr>
        <p:txBody>
          <a:bodyPr>
            <a:spAutoFit/>
          </a:bodyPr>
          <a:lstStyle/>
          <a:p>
            <a:pPr algn="ctr"/>
            <a:r>
              <a:rPr lang="zh-CN" altLang="en-US" sz="2000">
                <a:solidFill>
                  <a:srgbClr val="00FFFF"/>
                </a:solidFill>
                <a:ea typeface="华文中宋" panose="02010600040101010101" pitchFamily="2" charset="-122"/>
              </a:rPr>
              <a:t>遇到的</a:t>
            </a:r>
            <a:endParaRPr lang="en-US" altLang="zh-CN" sz="2000">
              <a:solidFill>
                <a:srgbClr val="00FFFF"/>
              </a:solidFill>
              <a:ea typeface="华文中宋" panose="02010600040101010101" pitchFamily="2" charset="-122"/>
            </a:endParaRPr>
          </a:p>
          <a:p>
            <a:pPr algn="ctr"/>
            <a:r>
              <a:rPr lang="zh-CN" altLang="en-US" sz="2000">
                <a:solidFill>
                  <a:srgbClr val="00FFFF"/>
                </a:solidFill>
                <a:ea typeface="华文中宋" panose="02010600040101010101" pitchFamily="2" charset="-122"/>
              </a:rPr>
              <a:t>问题：</a:t>
            </a:r>
            <a:endParaRPr lang="zh-CN" altLang="en-US" sz="2000">
              <a:solidFill>
                <a:srgbClr val="00FFFF"/>
              </a:solidFill>
              <a:ea typeface="华文中宋" panose="02010600040101010101" pitchFamily="2" charset="-122"/>
            </a:endParaRPr>
          </a:p>
        </p:txBody>
      </p:sp>
      <p:sp>
        <p:nvSpPr>
          <p:cNvPr id="86068" name="Rectangle 52"/>
          <p:cNvSpPr>
            <a:spLocks noChangeArrowheads="1"/>
          </p:cNvSpPr>
          <p:nvPr/>
        </p:nvSpPr>
        <p:spPr bwMode="auto">
          <a:xfrm>
            <a:off x="2232025" y="5778500"/>
            <a:ext cx="57689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r>
              <a:rPr lang="zh-CN" altLang="en-US" sz="2000">
                <a:solidFill>
                  <a:schemeClr val="bg1"/>
                </a:solidFill>
              </a:rPr>
              <a:t>确定的轨道角动量，角量子数 </a:t>
            </a:r>
            <a:r>
              <a:rPr lang="en-US" altLang="zh-CN" sz="2000" i="1">
                <a:solidFill>
                  <a:srgbClr val="FFFF00"/>
                </a:solidFill>
              </a:rPr>
              <a:t>l </a:t>
            </a:r>
            <a:r>
              <a:rPr lang="zh-CN" altLang="en-US" sz="2000">
                <a:solidFill>
                  <a:schemeClr val="bg1"/>
                </a:solidFill>
              </a:rPr>
              <a:t>确定的</a:t>
            </a:r>
            <a:endParaRPr lang="zh-CN" altLang="en-US" sz="2000">
              <a:solidFill>
                <a:srgbClr val="FFFF00"/>
              </a:solidFill>
            </a:endParaRPr>
          </a:p>
        </p:txBody>
      </p:sp>
      <p:sp>
        <p:nvSpPr>
          <p:cNvPr id="86072" name="Rectangle 56"/>
          <p:cNvSpPr>
            <a:spLocks noChangeArrowheads="1"/>
          </p:cNvSpPr>
          <p:nvPr/>
        </p:nvSpPr>
        <p:spPr bwMode="auto">
          <a:xfrm>
            <a:off x="2214563" y="6175375"/>
            <a:ext cx="5786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en-US" sz="2000">
                <a:solidFill>
                  <a:schemeClr val="bg1"/>
                </a:solidFill>
              </a:rPr>
              <a:t>原子沉积线条数应为</a:t>
            </a:r>
            <a:r>
              <a:rPr lang="en-US" altLang="zh-CN" sz="2000">
                <a:solidFill>
                  <a:srgbClr val="66FFFF"/>
                </a:solidFill>
              </a:rPr>
              <a:t> </a:t>
            </a:r>
            <a:r>
              <a:rPr lang="en-US" altLang="zh-CN" sz="2000">
                <a:solidFill>
                  <a:srgbClr val="FFFF00"/>
                </a:solidFill>
              </a:rPr>
              <a:t>2</a:t>
            </a:r>
            <a:r>
              <a:rPr lang="en-US" altLang="zh-CN" sz="2000" i="1">
                <a:solidFill>
                  <a:srgbClr val="FFFF00"/>
                </a:solidFill>
              </a:rPr>
              <a:t>l </a:t>
            </a:r>
            <a:r>
              <a:rPr lang="en-US" altLang="zh-CN" sz="2000">
                <a:solidFill>
                  <a:srgbClr val="FFFF00"/>
                </a:solidFill>
              </a:rPr>
              <a:t>+1</a:t>
            </a:r>
            <a:r>
              <a:rPr lang="zh-CN" altLang="en-US" sz="2000">
                <a:solidFill>
                  <a:schemeClr val="bg1"/>
                </a:solidFill>
              </a:rPr>
              <a:t>，而不应该是</a:t>
            </a:r>
            <a:r>
              <a:rPr lang="zh-CN" altLang="en-US" sz="2000">
                <a:solidFill>
                  <a:srgbClr val="FFFF00"/>
                </a:solidFill>
              </a:rPr>
              <a:t>两条</a:t>
            </a:r>
            <a:endParaRPr lang="zh-CN" altLang="en-US" sz="2000">
              <a:solidFill>
                <a:srgbClr val="FFFF00"/>
              </a:solidFill>
            </a:endParaRPr>
          </a:p>
        </p:txBody>
      </p:sp>
      <p:graphicFrame>
        <p:nvGraphicFramePr>
          <p:cNvPr id="187411" name="Object 43"/>
          <p:cNvGraphicFramePr>
            <a:graphicFrameLocks noChangeAspect="1"/>
          </p:cNvGraphicFramePr>
          <p:nvPr/>
        </p:nvGraphicFramePr>
        <p:xfrm>
          <a:off x="3060700" y="714375"/>
          <a:ext cx="1511300" cy="755650"/>
        </p:xfrm>
        <a:graphic>
          <a:graphicData uri="http://schemas.openxmlformats.org/presentationml/2006/ole">
            <mc:AlternateContent xmlns:mc="http://schemas.openxmlformats.org/markup-compatibility/2006">
              <mc:Choice xmlns:v="urn:schemas-microsoft-com:vml" Requires="v">
                <p:oleObj spid="_x0000_s550193" name="" r:id="rId16" imgW="1242695" imgH="656590" progId="Equation.3">
                  <p:embed/>
                </p:oleObj>
              </mc:Choice>
              <mc:Fallback>
                <p:oleObj name="" r:id="rId16" imgW="1242695" imgH="656590" progId="Equation.3">
                  <p:embed/>
                  <p:pic>
                    <p:nvPicPr>
                      <p:cNvPr id="0" name="Object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60700" y="714375"/>
                        <a:ext cx="15113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8948"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B34B914-085D-4BA6-9BC9-5856B146008B}"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blinds(horizontal)">
                                      <p:cBhvr>
                                        <p:cTn id="7" dur="500"/>
                                        <p:tgtEl>
                                          <p:spTgt spid="860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6030"/>
                                        </p:tgtEl>
                                        <p:attrNameLst>
                                          <p:attrName>style.visibility</p:attrName>
                                        </p:attrNameLst>
                                      </p:cBhvr>
                                      <p:to>
                                        <p:strVal val="visible"/>
                                      </p:to>
                                    </p:set>
                                    <p:animEffect transition="in" filter="dissolve">
                                      <p:cBhvr>
                                        <p:cTn id="12" dur="500"/>
                                        <p:tgtEl>
                                          <p:spTgt spid="86030"/>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6032"/>
                                        </p:tgtEl>
                                        <p:attrNameLst>
                                          <p:attrName>style.visibility</p:attrName>
                                        </p:attrNameLst>
                                      </p:cBhvr>
                                      <p:to>
                                        <p:strVal val="visible"/>
                                      </p:to>
                                    </p:set>
                                    <p:animEffect transition="in" filter="dissolve">
                                      <p:cBhvr>
                                        <p:cTn id="15" dur="500"/>
                                        <p:tgtEl>
                                          <p:spTgt spid="8603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6033"/>
                                        </p:tgtEl>
                                        <p:attrNameLst>
                                          <p:attrName>style.visibility</p:attrName>
                                        </p:attrNameLst>
                                      </p:cBhvr>
                                      <p:to>
                                        <p:strVal val="visible"/>
                                      </p:to>
                                    </p:set>
                                    <p:animEffect transition="in" filter="dissolve">
                                      <p:cBhvr>
                                        <p:cTn id="18" dur="500"/>
                                        <p:tgtEl>
                                          <p:spTgt spid="86033"/>
                                        </p:tgtEl>
                                      </p:cBhvr>
                                    </p:animEffect>
                                  </p:childTnLst>
                                </p:cTn>
                              </p:par>
                              <p:par>
                                <p:cTn id="19" presetID="9" presetClass="entr" presetSubtype="0" fill="hold" nodeType="withEffect">
                                  <p:stCondLst>
                                    <p:cond delay="0"/>
                                  </p:stCondLst>
                                  <p:childTnLst>
                                    <p:set>
                                      <p:cBhvr>
                                        <p:cTn id="20" dur="1" fill="hold">
                                          <p:stCondLst>
                                            <p:cond delay="0"/>
                                          </p:stCondLst>
                                        </p:cTn>
                                        <p:tgtEl>
                                          <p:spTgt spid="86034"/>
                                        </p:tgtEl>
                                        <p:attrNameLst>
                                          <p:attrName>style.visibility</p:attrName>
                                        </p:attrNameLst>
                                      </p:cBhvr>
                                      <p:to>
                                        <p:strVal val="visible"/>
                                      </p:to>
                                    </p:set>
                                    <p:animEffect transition="in" filter="dissolve">
                                      <p:cBhvr>
                                        <p:cTn id="21" dur="500"/>
                                        <p:tgtEl>
                                          <p:spTgt spid="86034"/>
                                        </p:tgtEl>
                                      </p:cBhvr>
                                    </p:animEffect>
                                  </p:childTnLst>
                                </p:cTn>
                              </p:par>
                              <p:par>
                                <p:cTn id="22" presetID="9" presetClass="entr" presetSubtype="0" fill="hold" nodeType="withEffect">
                                  <p:stCondLst>
                                    <p:cond delay="0"/>
                                  </p:stCondLst>
                                  <p:childTnLst>
                                    <p:set>
                                      <p:cBhvr>
                                        <p:cTn id="23" dur="1" fill="hold">
                                          <p:stCondLst>
                                            <p:cond delay="0"/>
                                          </p:stCondLst>
                                        </p:cTn>
                                        <p:tgtEl>
                                          <p:spTgt spid="86040"/>
                                        </p:tgtEl>
                                        <p:attrNameLst>
                                          <p:attrName>style.visibility</p:attrName>
                                        </p:attrNameLst>
                                      </p:cBhvr>
                                      <p:to>
                                        <p:strVal val="visible"/>
                                      </p:to>
                                    </p:set>
                                    <p:animEffect transition="in" filter="dissolve">
                                      <p:cBhvr>
                                        <p:cTn id="24" dur="500"/>
                                        <p:tgtEl>
                                          <p:spTgt spid="86040"/>
                                        </p:tgtEl>
                                      </p:cBhvr>
                                    </p:animEffect>
                                  </p:childTnLst>
                                </p:cTn>
                              </p:par>
                              <p:par>
                                <p:cTn id="25" presetID="9" presetClass="entr" presetSubtype="0" fill="hold" nodeType="withEffect">
                                  <p:stCondLst>
                                    <p:cond delay="0"/>
                                  </p:stCondLst>
                                  <p:childTnLst>
                                    <p:set>
                                      <p:cBhvr>
                                        <p:cTn id="26" dur="1" fill="hold">
                                          <p:stCondLst>
                                            <p:cond delay="0"/>
                                          </p:stCondLst>
                                        </p:cTn>
                                        <p:tgtEl>
                                          <p:spTgt spid="86035"/>
                                        </p:tgtEl>
                                        <p:attrNameLst>
                                          <p:attrName>style.visibility</p:attrName>
                                        </p:attrNameLst>
                                      </p:cBhvr>
                                      <p:to>
                                        <p:strVal val="visible"/>
                                      </p:to>
                                    </p:set>
                                    <p:animEffect transition="in" filter="dissolve">
                                      <p:cBhvr>
                                        <p:cTn id="27" dur="500"/>
                                        <p:tgtEl>
                                          <p:spTgt spid="86035"/>
                                        </p:tgtEl>
                                      </p:cBhvr>
                                    </p:animEffect>
                                  </p:childTnLst>
                                </p:cTn>
                              </p:par>
                              <p:par>
                                <p:cTn id="28" presetID="9" presetClass="entr" presetSubtype="0" fill="hold" nodeType="withEffect">
                                  <p:stCondLst>
                                    <p:cond delay="0"/>
                                  </p:stCondLst>
                                  <p:childTnLst>
                                    <p:set>
                                      <p:cBhvr>
                                        <p:cTn id="29" dur="1" fill="hold">
                                          <p:stCondLst>
                                            <p:cond delay="0"/>
                                          </p:stCondLst>
                                        </p:cTn>
                                        <p:tgtEl>
                                          <p:spTgt spid="86036"/>
                                        </p:tgtEl>
                                        <p:attrNameLst>
                                          <p:attrName>style.visibility</p:attrName>
                                        </p:attrNameLst>
                                      </p:cBhvr>
                                      <p:to>
                                        <p:strVal val="visible"/>
                                      </p:to>
                                    </p:set>
                                    <p:animEffect transition="in" filter="dissolve">
                                      <p:cBhvr>
                                        <p:cTn id="30" dur="500"/>
                                        <p:tgtEl>
                                          <p:spTgt spid="86036"/>
                                        </p:tgtEl>
                                      </p:cBhvr>
                                    </p:animEffect>
                                  </p:childTnLst>
                                </p:cTn>
                              </p:par>
                              <p:par>
                                <p:cTn id="31" presetID="9" presetClass="entr" presetSubtype="0" fill="hold" nodeType="withEffect">
                                  <p:stCondLst>
                                    <p:cond delay="0"/>
                                  </p:stCondLst>
                                  <p:childTnLst>
                                    <p:set>
                                      <p:cBhvr>
                                        <p:cTn id="32" dur="1" fill="hold">
                                          <p:stCondLst>
                                            <p:cond delay="0"/>
                                          </p:stCondLst>
                                        </p:cTn>
                                        <p:tgtEl>
                                          <p:spTgt spid="86038"/>
                                        </p:tgtEl>
                                        <p:attrNameLst>
                                          <p:attrName>style.visibility</p:attrName>
                                        </p:attrNameLst>
                                      </p:cBhvr>
                                      <p:to>
                                        <p:strVal val="visible"/>
                                      </p:to>
                                    </p:set>
                                    <p:animEffect transition="in" filter="dissolve">
                                      <p:cBhvr>
                                        <p:cTn id="33" dur="500"/>
                                        <p:tgtEl>
                                          <p:spTgt spid="86038"/>
                                        </p:tgtEl>
                                      </p:cBhvr>
                                    </p:animEffect>
                                  </p:childTnLst>
                                </p:cTn>
                              </p:par>
                              <p:par>
                                <p:cTn id="34" presetID="9" presetClass="entr" presetSubtype="0" fill="hold" nodeType="withEffect">
                                  <p:stCondLst>
                                    <p:cond delay="0"/>
                                  </p:stCondLst>
                                  <p:childTnLst>
                                    <p:set>
                                      <p:cBhvr>
                                        <p:cTn id="35" dur="1" fill="hold">
                                          <p:stCondLst>
                                            <p:cond delay="0"/>
                                          </p:stCondLst>
                                        </p:cTn>
                                        <p:tgtEl>
                                          <p:spTgt spid="86039"/>
                                        </p:tgtEl>
                                        <p:attrNameLst>
                                          <p:attrName>style.visibility</p:attrName>
                                        </p:attrNameLst>
                                      </p:cBhvr>
                                      <p:to>
                                        <p:strVal val="visible"/>
                                      </p:to>
                                    </p:set>
                                    <p:animEffect transition="in" filter="dissolve">
                                      <p:cBhvr>
                                        <p:cTn id="36" dur="500"/>
                                        <p:tgtEl>
                                          <p:spTgt spid="8603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6041"/>
                                        </p:tgtEl>
                                        <p:attrNameLst>
                                          <p:attrName>style.visibility</p:attrName>
                                        </p:attrNameLst>
                                      </p:cBhvr>
                                      <p:to>
                                        <p:strVal val="visible"/>
                                      </p:to>
                                    </p:set>
                                    <p:animEffect transition="in" filter="wipe(left)">
                                      <p:cBhvr>
                                        <p:cTn id="41" dur="500"/>
                                        <p:tgtEl>
                                          <p:spTgt spid="86041"/>
                                        </p:tgtEl>
                                      </p:cBhvr>
                                    </p:animEffect>
                                  </p:childTnLst>
                                </p:cTn>
                              </p:par>
                            </p:childTnLst>
                          </p:cTn>
                        </p:par>
                        <p:par>
                          <p:cTn id="42" fill="hold">
                            <p:stCondLst>
                              <p:cond delay="500"/>
                            </p:stCondLst>
                            <p:childTnLst>
                              <p:par>
                                <p:cTn id="43" presetID="12" presetClass="entr" presetSubtype="8" fill="hold" nodeType="afterEffect">
                                  <p:stCondLst>
                                    <p:cond delay="0"/>
                                  </p:stCondLst>
                                  <p:childTnLst>
                                    <p:set>
                                      <p:cBhvr>
                                        <p:cTn id="44" dur="1" fill="hold">
                                          <p:stCondLst>
                                            <p:cond delay="0"/>
                                          </p:stCondLst>
                                        </p:cTn>
                                        <p:tgtEl>
                                          <p:spTgt spid="187411"/>
                                        </p:tgtEl>
                                        <p:attrNameLst>
                                          <p:attrName>style.visibility</p:attrName>
                                        </p:attrNameLst>
                                      </p:cBhvr>
                                      <p:to>
                                        <p:strVal val="visible"/>
                                      </p:to>
                                    </p:set>
                                    <p:animEffect transition="in" filter="slide(fromLeft)">
                                      <p:cBhvr>
                                        <p:cTn id="45" dur="500"/>
                                        <p:tgtEl>
                                          <p:spTgt spid="1874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6045"/>
                                        </p:tgtEl>
                                        <p:attrNameLst>
                                          <p:attrName>style.visibility</p:attrName>
                                        </p:attrNameLst>
                                      </p:cBhvr>
                                      <p:to>
                                        <p:strVal val="visible"/>
                                      </p:to>
                                    </p:set>
                                    <p:animEffect transition="in" filter="wipe(left)">
                                      <p:cBhvr>
                                        <p:cTn id="50" dur="1000"/>
                                        <p:tgtEl>
                                          <p:spTgt spid="86045"/>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6042"/>
                                        </p:tgtEl>
                                        <p:attrNameLst>
                                          <p:attrName>style.visibility</p:attrName>
                                        </p:attrNameLst>
                                      </p:cBhvr>
                                      <p:to>
                                        <p:strVal val="visible"/>
                                      </p:to>
                                    </p:set>
                                    <p:animEffect transition="in" filter="wipe(left)">
                                      <p:cBhvr>
                                        <p:cTn id="54" dur="500"/>
                                        <p:tgtEl>
                                          <p:spTgt spid="8604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86047"/>
                                        </p:tgtEl>
                                        <p:attrNameLst>
                                          <p:attrName>style.visibility</p:attrName>
                                        </p:attrNameLst>
                                      </p:cBhvr>
                                      <p:to>
                                        <p:strVal val="visible"/>
                                      </p:to>
                                    </p:set>
                                    <p:animEffect transition="in" filter="wipe(right)">
                                      <p:cBhvr>
                                        <p:cTn id="59" dur="500"/>
                                        <p:tgtEl>
                                          <p:spTgt spid="86047"/>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86046"/>
                                        </p:tgtEl>
                                        <p:attrNameLst>
                                          <p:attrName>style.visibility</p:attrName>
                                        </p:attrNameLst>
                                      </p:cBhvr>
                                      <p:to>
                                        <p:strVal val="visible"/>
                                      </p:to>
                                    </p:set>
                                    <p:animEffect transition="in" filter="wipe(left)">
                                      <p:cBhvr>
                                        <p:cTn id="63" dur="500"/>
                                        <p:tgtEl>
                                          <p:spTgt spid="8604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86048"/>
                                        </p:tgtEl>
                                        <p:attrNameLst>
                                          <p:attrName>style.visibility</p:attrName>
                                        </p:attrNameLst>
                                      </p:cBhvr>
                                      <p:to>
                                        <p:strVal val="visible"/>
                                      </p:to>
                                    </p:set>
                                    <p:animEffect transition="in" filter="blinds(horizontal)">
                                      <p:cBhvr>
                                        <p:cTn id="68" dur="500"/>
                                        <p:tgtEl>
                                          <p:spTgt spid="86048"/>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6052"/>
                                        </p:tgtEl>
                                        <p:attrNameLst>
                                          <p:attrName>style.visibility</p:attrName>
                                        </p:attrNameLst>
                                      </p:cBhvr>
                                      <p:to>
                                        <p:strVal val="visible"/>
                                      </p:to>
                                    </p:set>
                                    <p:animEffect transition="in" filter="wipe(left)">
                                      <p:cBhvr>
                                        <p:cTn id="73" dur="500"/>
                                        <p:tgtEl>
                                          <p:spTgt spid="86052"/>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86054"/>
                                        </p:tgtEl>
                                        <p:attrNameLst>
                                          <p:attrName>style.visibility</p:attrName>
                                        </p:attrNameLst>
                                      </p:cBhvr>
                                      <p:to>
                                        <p:strVal val="visible"/>
                                      </p:to>
                                    </p:set>
                                    <p:animEffect transition="in" filter="wipe(left)">
                                      <p:cBhvr>
                                        <p:cTn id="77" dur="500"/>
                                        <p:tgtEl>
                                          <p:spTgt spid="860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6051"/>
                                        </p:tgtEl>
                                        <p:attrNameLst>
                                          <p:attrName>style.visibility</p:attrName>
                                        </p:attrNameLst>
                                      </p:cBhvr>
                                      <p:to>
                                        <p:strVal val="visible"/>
                                      </p:to>
                                    </p:set>
                                    <p:animEffect transition="in" filter="wipe(left)">
                                      <p:cBhvr>
                                        <p:cTn id="82" dur="500"/>
                                        <p:tgtEl>
                                          <p:spTgt spid="86051"/>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86056"/>
                                        </p:tgtEl>
                                        <p:attrNameLst>
                                          <p:attrName>style.visibility</p:attrName>
                                        </p:attrNameLst>
                                      </p:cBhvr>
                                      <p:to>
                                        <p:strVal val="visible"/>
                                      </p:to>
                                    </p:set>
                                    <p:animEffect transition="in" filter="wipe(left)">
                                      <p:cBhvr>
                                        <p:cTn id="86" dur="500"/>
                                        <p:tgtEl>
                                          <p:spTgt spid="86056"/>
                                        </p:tgtEl>
                                      </p:cBhvr>
                                    </p:animEffect>
                                  </p:childTnLst>
                                </p:cTn>
                              </p:par>
                            </p:childTnLst>
                          </p:cTn>
                        </p:par>
                        <p:par>
                          <p:cTn id="87" fill="hold">
                            <p:stCondLst>
                              <p:cond delay="1000"/>
                            </p:stCondLst>
                            <p:childTnLst>
                              <p:par>
                                <p:cTn id="88" presetID="22" presetClass="entr" presetSubtype="8" fill="hold" grpId="0" nodeType="afterEffect">
                                  <p:stCondLst>
                                    <p:cond delay="0"/>
                                  </p:stCondLst>
                                  <p:childTnLst>
                                    <p:set>
                                      <p:cBhvr>
                                        <p:cTn id="89" dur="1" fill="hold">
                                          <p:stCondLst>
                                            <p:cond delay="0"/>
                                          </p:stCondLst>
                                        </p:cTn>
                                        <p:tgtEl>
                                          <p:spTgt spid="86053"/>
                                        </p:tgtEl>
                                        <p:attrNameLst>
                                          <p:attrName>style.visibility</p:attrName>
                                        </p:attrNameLst>
                                      </p:cBhvr>
                                      <p:to>
                                        <p:strVal val="visible"/>
                                      </p:to>
                                    </p:set>
                                    <p:animEffect transition="in" filter="wipe(left)">
                                      <p:cBhvr>
                                        <p:cTn id="90" dur="500"/>
                                        <p:tgtEl>
                                          <p:spTgt spid="86053"/>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6066"/>
                                        </p:tgtEl>
                                        <p:attrNameLst>
                                          <p:attrName>style.visibility</p:attrName>
                                        </p:attrNameLst>
                                      </p:cBhvr>
                                      <p:to>
                                        <p:strVal val="visible"/>
                                      </p:to>
                                    </p:set>
                                    <p:animEffect transition="in" filter="wipe(left)">
                                      <p:cBhvr>
                                        <p:cTn id="95" dur="500"/>
                                        <p:tgtEl>
                                          <p:spTgt spid="86066"/>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86058"/>
                                        </p:tgtEl>
                                        <p:attrNameLst>
                                          <p:attrName>style.visibility</p:attrName>
                                        </p:attrNameLst>
                                      </p:cBhvr>
                                      <p:to>
                                        <p:strVal val="visible"/>
                                      </p:to>
                                    </p:set>
                                    <p:animEffect transition="in" filter="wipe(left)">
                                      <p:cBhvr>
                                        <p:cTn id="99" dur="500"/>
                                        <p:tgtEl>
                                          <p:spTgt spid="86058"/>
                                        </p:tgtEl>
                                      </p:cBhvr>
                                    </p:animEffect>
                                  </p:childTnLst>
                                </p:cTn>
                              </p:par>
                              <p:par>
                                <p:cTn id="100" presetID="22" presetClass="entr" presetSubtype="8" fill="hold" nodeType="withEffect">
                                  <p:stCondLst>
                                    <p:cond delay="0"/>
                                  </p:stCondLst>
                                  <p:childTnLst>
                                    <p:set>
                                      <p:cBhvr>
                                        <p:cTn id="101" dur="1" fill="hold">
                                          <p:stCondLst>
                                            <p:cond delay="0"/>
                                          </p:stCondLst>
                                        </p:cTn>
                                        <p:tgtEl>
                                          <p:spTgt spid="86059"/>
                                        </p:tgtEl>
                                        <p:attrNameLst>
                                          <p:attrName>style.visibility</p:attrName>
                                        </p:attrNameLst>
                                      </p:cBhvr>
                                      <p:to>
                                        <p:strVal val="visible"/>
                                      </p:to>
                                    </p:set>
                                    <p:animEffect transition="in" filter="wipe(left)">
                                      <p:cBhvr>
                                        <p:cTn id="102" dur="500"/>
                                        <p:tgtEl>
                                          <p:spTgt spid="8605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86055"/>
                                        </p:tgtEl>
                                        <p:attrNameLst>
                                          <p:attrName>style.visibility</p:attrName>
                                        </p:attrNameLst>
                                      </p:cBhvr>
                                      <p:to>
                                        <p:strVal val="visible"/>
                                      </p:to>
                                    </p:set>
                                    <p:animEffect transition="in" filter="wipe(left)">
                                      <p:cBhvr>
                                        <p:cTn id="107" dur="500"/>
                                        <p:tgtEl>
                                          <p:spTgt spid="86055"/>
                                        </p:tgtEl>
                                      </p:cBhvr>
                                    </p:animEffect>
                                  </p:childTnLst>
                                </p:cTn>
                              </p:par>
                              <p:par>
                                <p:cTn id="108" presetID="22" presetClass="entr" presetSubtype="8" fill="hold" nodeType="withEffect">
                                  <p:stCondLst>
                                    <p:cond delay="0"/>
                                  </p:stCondLst>
                                  <p:childTnLst>
                                    <p:set>
                                      <p:cBhvr>
                                        <p:cTn id="109" dur="1" fill="hold">
                                          <p:stCondLst>
                                            <p:cond delay="0"/>
                                          </p:stCondLst>
                                        </p:cTn>
                                        <p:tgtEl>
                                          <p:spTgt spid="86060"/>
                                        </p:tgtEl>
                                        <p:attrNameLst>
                                          <p:attrName>style.visibility</p:attrName>
                                        </p:attrNameLst>
                                      </p:cBhvr>
                                      <p:to>
                                        <p:strVal val="visible"/>
                                      </p:to>
                                    </p:set>
                                    <p:animEffect transition="in" filter="wipe(left)">
                                      <p:cBhvr>
                                        <p:cTn id="110" dur="500"/>
                                        <p:tgtEl>
                                          <p:spTgt spid="86060"/>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2"/>
                                        </p:tgtEl>
                                        <p:attrNameLst>
                                          <p:attrName>style.visibility</p:attrName>
                                        </p:attrNameLst>
                                      </p:cBhvr>
                                      <p:to>
                                        <p:strVal val="visible"/>
                                      </p:to>
                                    </p:set>
                                    <p:animEffect transition="in" filter="wipe(left)">
                                      <p:cBhvr>
                                        <p:cTn id="114" dur="500"/>
                                        <p:tgtEl>
                                          <p:spTgt spid="2"/>
                                        </p:tgtEl>
                                      </p:cBhvr>
                                    </p:animEffect>
                                  </p:childTnLst>
                                </p:cTn>
                              </p:par>
                            </p:childTnLst>
                          </p:cTn>
                        </p:par>
                      </p:childTnLst>
                    </p:cTn>
                  </p:par>
                  <p:par>
                    <p:cTn id="115" fill="hold">
                      <p:stCondLst>
                        <p:cond delay="indefinite"/>
                      </p:stCondLst>
                      <p:childTnLst>
                        <p:par>
                          <p:cTn id="116" fill="hold">
                            <p:stCondLst>
                              <p:cond delay="0"/>
                            </p:stCondLst>
                            <p:childTnLst>
                              <p:par>
                                <p:cTn id="117" presetID="23" presetClass="entr" presetSubtype="16" fill="hold" grpId="0" nodeType="clickEffect">
                                  <p:stCondLst>
                                    <p:cond delay="0"/>
                                  </p:stCondLst>
                                  <p:childTnLst>
                                    <p:set>
                                      <p:cBhvr>
                                        <p:cTn id="118" dur="1" fill="hold">
                                          <p:stCondLst>
                                            <p:cond delay="0"/>
                                          </p:stCondLst>
                                        </p:cTn>
                                        <p:tgtEl>
                                          <p:spTgt spid="86067"/>
                                        </p:tgtEl>
                                        <p:attrNameLst>
                                          <p:attrName>style.visibility</p:attrName>
                                        </p:attrNameLst>
                                      </p:cBhvr>
                                      <p:to>
                                        <p:strVal val="visible"/>
                                      </p:to>
                                    </p:set>
                                    <p:anim calcmode="lin" valueType="num">
                                      <p:cBhvr>
                                        <p:cTn id="119" dur="500" fill="hold"/>
                                        <p:tgtEl>
                                          <p:spTgt spid="86067"/>
                                        </p:tgtEl>
                                        <p:attrNameLst>
                                          <p:attrName>ppt_w</p:attrName>
                                        </p:attrNameLst>
                                      </p:cBhvr>
                                      <p:tavLst>
                                        <p:tav tm="0">
                                          <p:val>
                                            <p:fltVal val="0"/>
                                          </p:val>
                                        </p:tav>
                                        <p:tav tm="100000">
                                          <p:val>
                                            <p:strVal val="#ppt_w"/>
                                          </p:val>
                                        </p:tav>
                                      </p:tavLst>
                                    </p:anim>
                                    <p:anim calcmode="lin" valueType="num">
                                      <p:cBhvr>
                                        <p:cTn id="120" dur="500" fill="hold"/>
                                        <p:tgtEl>
                                          <p:spTgt spid="86067"/>
                                        </p:tgtEl>
                                        <p:attrNameLst>
                                          <p:attrName>ppt_h</p:attrName>
                                        </p:attrNameLst>
                                      </p:cBhvr>
                                      <p:tavLst>
                                        <p:tav tm="0">
                                          <p:val>
                                            <p:fltVal val="0"/>
                                          </p:val>
                                        </p:tav>
                                        <p:tav tm="100000">
                                          <p:val>
                                            <p:strVal val="#ppt_h"/>
                                          </p:val>
                                        </p:tav>
                                      </p:tavLst>
                                    </p:anim>
                                  </p:childTnLst>
                                </p:cTn>
                              </p:par>
                            </p:childTnLst>
                          </p:cTn>
                        </p:par>
                        <p:par>
                          <p:cTn id="121" fill="hold">
                            <p:stCondLst>
                              <p:cond delay="500"/>
                            </p:stCondLst>
                            <p:childTnLst>
                              <p:par>
                                <p:cTn id="122" presetID="22" presetClass="entr" presetSubtype="8" fill="hold" grpId="0" nodeType="afterEffect">
                                  <p:stCondLst>
                                    <p:cond delay="0"/>
                                  </p:stCondLst>
                                  <p:childTnLst>
                                    <p:set>
                                      <p:cBhvr>
                                        <p:cTn id="123" dur="1" fill="hold">
                                          <p:stCondLst>
                                            <p:cond delay="0"/>
                                          </p:stCondLst>
                                        </p:cTn>
                                        <p:tgtEl>
                                          <p:spTgt spid="86068"/>
                                        </p:tgtEl>
                                        <p:attrNameLst>
                                          <p:attrName>style.visibility</p:attrName>
                                        </p:attrNameLst>
                                      </p:cBhvr>
                                      <p:to>
                                        <p:strVal val="visible"/>
                                      </p:to>
                                    </p:set>
                                    <p:animEffect transition="in" filter="wipe(left)">
                                      <p:cBhvr>
                                        <p:cTn id="124" dur="500"/>
                                        <p:tgtEl>
                                          <p:spTgt spid="86068"/>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86072"/>
                                        </p:tgtEl>
                                        <p:attrNameLst>
                                          <p:attrName>style.visibility</p:attrName>
                                        </p:attrNameLst>
                                      </p:cBhvr>
                                      <p:to>
                                        <p:strVal val="visible"/>
                                      </p:to>
                                    </p:set>
                                    <p:animEffect transition="in" filter="wipe(left)">
                                      <p:cBhvr>
                                        <p:cTn id="129" dur="500"/>
                                        <p:tgtEl>
                                          <p:spTgt spid="86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p:bldP spid="86032" grpId="0" animBg="1"/>
      <p:bldP spid="86033" grpId="0"/>
      <p:bldP spid="86041" grpId="0"/>
      <p:bldP spid="86045" grpId="0"/>
      <p:bldP spid="86048" grpId="0"/>
      <p:bldP spid="86051" grpId="0" animBg="1"/>
      <p:bldP spid="86052" grpId="0" animBg="1"/>
      <p:bldP spid="86053" grpId="0" animBg="1"/>
      <p:bldP spid="86058" grpId="0" animBg="1"/>
      <p:bldP spid="86067" grpId="0" animBg="1"/>
      <p:bldP spid="86068" grpId="0"/>
      <p:bldP spid="860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3"/>
          <p:cNvSpPr>
            <a:spLocks noChangeArrowheads="1"/>
          </p:cNvSpPr>
          <p:nvPr/>
        </p:nvSpPr>
        <p:spPr bwMode="auto">
          <a:xfrm>
            <a:off x="255588" y="214313"/>
            <a:ext cx="2673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800">
                <a:solidFill>
                  <a:srgbClr val="FFFF00"/>
                </a:solidFill>
              </a:rPr>
              <a:t>二</a:t>
            </a:r>
            <a:r>
              <a:rPr lang="en-US" altLang="zh-CN" sz="2800">
                <a:solidFill>
                  <a:srgbClr val="FFFF00"/>
                </a:solidFill>
              </a:rPr>
              <a:t>. </a:t>
            </a:r>
            <a:r>
              <a:rPr lang="zh-CN" altLang="en-US" sz="2800">
                <a:solidFill>
                  <a:srgbClr val="FFFF00"/>
                </a:solidFill>
              </a:rPr>
              <a:t>电子自旋</a:t>
            </a:r>
            <a:endParaRPr lang="zh-CN" altLang="en-US" sz="2800">
              <a:solidFill>
                <a:srgbClr val="FFFF00"/>
              </a:solidFill>
            </a:endParaRPr>
          </a:p>
        </p:txBody>
      </p:sp>
      <p:sp>
        <p:nvSpPr>
          <p:cNvPr id="33866" name="Rectangle 74"/>
          <p:cNvSpPr>
            <a:spLocks noChangeArrowheads="1"/>
          </p:cNvSpPr>
          <p:nvPr/>
        </p:nvSpPr>
        <p:spPr bwMode="auto">
          <a:xfrm>
            <a:off x="500063" y="739775"/>
            <a:ext cx="4786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chemeClr val="accent1"/>
              </a:buClr>
              <a:buFont typeface="Wingdings" panose="05000000000000000000" pitchFamily="2" charset="2"/>
              <a:buNone/>
            </a:pPr>
            <a:r>
              <a:rPr lang="zh-CN" altLang="en-US" sz="2000">
                <a:solidFill>
                  <a:schemeClr val="bg1"/>
                </a:solidFill>
              </a:rPr>
              <a:t>荷兰物理学家乌伦贝克和古兹密特，</a:t>
            </a:r>
            <a:endParaRPr lang="zh-CN" altLang="en-US" sz="2000">
              <a:solidFill>
                <a:schemeClr val="bg1"/>
              </a:solidFill>
            </a:endParaRPr>
          </a:p>
        </p:txBody>
      </p:sp>
      <p:sp>
        <p:nvSpPr>
          <p:cNvPr id="33867" name="Rectangle 75"/>
          <p:cNvSpPr>
            <a:spLocks noChangeArrowheads="1"/>
          </p:cNvSpPr>
          <p:nvPr/>
        </p:nvSpPr>
        <p:spPr bwMode="auto">
          <a:xfrm>
            <a:off x="4610100" y="739775"/>
            <a:ext cx="41767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p>
            <a:pPr>
              <a:buClr>
                <a:schemeClr val="accent1"/>
              </a:buClr>
              <a:buFont typeface="Wingdings" panose="05000000000000000000" pitchFamily="2" charset="2"/>
              <a:buNone/>
            </a:pPr>
            <a:r>
              <a:rPr lang="zh-CN" altLang="en-US" sz="2000">
                <a:solidFill>
                  <a:schemeClr val="bg1"/>
                </a:solidFill>
              </a:rPr>
              <a:t>在</a:t>
            </a:r>
            <a:r>
              <a:rPr lang="en-US" altLang="zh-CN" sz="2000">
                <a:solidFill>
                  <a:srgbClr val="00FFFF"/>
                </a:solidFill>
              </a:rPr>
              <a:t>1925</a:t>
            </a:r>
            <a:r>
              <a:rPr lang="zh-CN" altLang="en-US" sz="2000">
                <a:solidFill>
                  <a:schemeClr val="bg1"/>
                </a:solidFill>
              </a:rPr>
              <a:t>年提出电子自旋的假设</a:t>
            </a:r>
            <a:r>
              <a:rPr lang="en-US" altLang="zh-CN" sz="2000">
                <a:solidFill>
                  <a:schemeClr val="bg1"/>
                </a:solidFill>
              </a:rPr>
              <a:t>:</a:t>
            </a:r>
            <a:endParaRPr lang="en-US" altLang="zh-CN" sz="2000">
              <a:solidFill>
                <a:schemeClr val="bg1"/>
              </a:solidFill>
            </a:endParaRPr>
          </a:p>
        </p:txBody>
      </p:sp>
      <p:sp>
        <p:nvSpPr>
          <p:cNvPr id="33868" name="Rectangle 76"/>
          <p:cNvSpPr>
            <a:spLocks noChangeArrowheads="1"/>
          </p:cNvSpPr>
          <p:nvPr/>
        </p:nvSpPr>
        <p:spPr bwMode="auto">
          <a:xfrm>
            <a:off x="500063" y="1141413"/>
            <a:ext cx="8001000" cy="461962"/>
          </a:xfrm>
          <a:prstGeom prst="rect">
            <a:avLst/>
          </a:prstGeom>
          <a:noFill/>
          <a:ln w="22225">
            <a:noFill/>
            <a:miter lim="800000"/>
          </a:ln>
        </p:spPr>
        <p:txBody>
          <a:bodyPr>
            <a:spAutoFit/>
          </a:bodyPr>
          <a:lstStyle/>
          <a:p>
            <a:pPr>
              <a:buClr>
                <a:schemeClr val="accent1"/>
              </a:buClr>
              <a:buFont typeface="Wingdings" panose="05000000000000000000" pitchFamily="2" charset="2"/>
              <a:buNone/>
            </a:pPr>
            <a:r>
              <a:rPr lang="zh-CN" altLang="en-US">
                <a:solidFill>
                  <a:srgbClr val="00FFFF"/>
                </a:solidFill>
                <a:latin typeface="宋体" panose="02010600030101010101" pitchFamily="2" charset="-122"/>
              </a:rPr>
              <a:t>电子拥有一种内在的自旋运动，自旋角动量和自旋磁矩</a:t>
            </a:r>
            <a:endParaRPr lang="zh-CN" altLang="en-US">
              <a:solidFill>
                <a:srgbClr val="00FFFF"/>
              </a:solidFill>
              <a:latin typeface="宋体" panose="02010600030101010101" pitchFamily="2" charset="-122"/>
            </a:endParaRPr>
          </a:p>
        </p:txBody>
      </p:sp>
      <p:graphicFrame>
        <p:nvGraphicFramePr>
          <p:cNvPr id="33869" name="Object 2"/>
          <p:cNvGraphicFramePr>
            <a:graphicFrameLocks noChangeAspect="1"/>
          </p:cNvGraphicFramePr>
          <p:nvPr/>
        </p:nvGraphicFramePr>
        <p:xfrm>
          <a:off x="642938" y="1744663"/>
          <a:ext cx="500062" cy="463550"/>
        </p:xfrm>
        <a:graphic>
          <a:graphicData uri="http://schemas.openxmlformats.org/presentationml/2006/ole">
            <mc:AlternateContent xmlns:mc="http://schemas.openxmlformats.org/markup-compatibility/2006">
              <mc:Choice xmlns:v="urn:schemas-microsoft-com:vml" Requires="v">
                <p:oleObj spid="_x0000_s551210" name="" r:id="rId1" imgW="90170" imgH="116205" progId="Equation.3">
                  <p:embed/>
                </p:oleObj>
              </mc:Choice>
              <mc:Fallback>
                <p:oleObj name="" r:id="rId1" imgW="90170" imgH="116205"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44663"/>
                        <a:ext cx="5000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70" name="Rectangle 78"/>
          <p:cNvSpPr>
            <a:spLocks noChangeArrowheads="1"/>
          </p:cNvSpPr>
          <p:nvPr/>
        </p:nvSpPr>
        <p:spPr bwMode="auto">
          <a:xfrm>
            <a:off x="1133475" y="1714500"/>
            <a:ext cx="3295650" cy="457200"/>
          </a:xfrm>
          <a:prstGeom prst="rect">
            <a:avLst/>
          </a:prstGeom>
          <a:noFill/>
          <a:ln w="22225">
            <a:noFill/>
            <a:miter lim="800000"/>
          </a:ln>
        </p:spPr>
        <p:txBody>
          <a:bodyPr>
            <a:spAutoFit/>
          </a:bodyPr>
          <a:lstStyle/>
          <a:p>
            <a:r>
              <a:rPr lang="en-US" altLang="zh-CN">
                <a:solidFill>
                  <a:schemeClr val="bg1"/>
                </a:solidFill>
                <a:latin typeface="宋体" panose="02010600030101010101" pitchFamily="2" charset="-122"/>
              </a:rPr>
              <a:t>— </a:t>
            </a:r>
            <a:r>
              <a:rPr lang="zh-CN" altLang="en-US">
                <a:solidFill>
                  <a:schemeClr val="bg1"/>
                </a:solidFill>
                <a:latin typeface="宋体" panose="02010600030101010101" pitchFamily="2" charset="-122"/>
              </a:rPr>
              <a:t>自旋角动量</a:t>
            </a:r>
            <a:endParaRPr lang="zh-CN" altLang="en-US">
              <a:solidFill>
                <a:schemeClr val="bg1"/>
              </a:solidFill>
              <a:latin typeface="宋体" panose="02010600030101010101" pitchFamily="2" charset="-122"/>
            </a:endParaRPr>
          </a:p>
        </p:txBody>
      </p:sp>
      <p:sp>
        <p:nvSpPr>
          <p:cNvPr id="33872" name="Rectangle 80"/>
          <p:cNvSpPr>
            <a:spLocks noChangeArrowheads="1"/>
          </p:cNvSpPr>
          <p:nvPr/>
        </p:nvSpPr>
        <p:spPr bwMode="auto">
          <a:xfrm>
            <a:off x="1006475" y="2286000"/>
            <a:ext cx="3208338"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自旋量子数</a:t>
            </a:r>
            <a:endParaRPr lang="zh-CN" altLang="en-US">
              <a:solidFill>
                <a:schemeClr val="bg1"/>
              </a:solidFill>
              <a:latin typeface="宋体" panose="02010600030101010101" pitchFamily="2" charset="-122"/>
            </a:endParaRPr>
          </a:p>
        </p:txBody>
      </p:sp>
      <p:graphicFrame>
        <p:nvGraphicFramePr>
          <p:cNvPr id="33873" name="Object 4"/>
          <p:cNvGraphicFramePr>
            <a:graphicFrameLocks noChangeAspect="1"/>
          </p:cNvGraphicFramePr>
          <p:nvPr/>
        </p:nvGraphicFramePr>
        <p:xfrm>
          <a:off x="3643313" y="1708150"/>
          <a:ext cx="1843087" cy="508000"/>
        </p:xfrm>
        <a:graphic>
          <a:graphicData uri="http://schemas.openxmlformats.org/presentationml/2006/ole">
            <mc:AlternateContent xmlns:mc="http://schemas.openxmlformats.org/markup-compatibility/2006">
              <mc:Choice xmlns:v="urn:schemas-microsoft-com:vml" Requires="v">
                <p:oleObj spid="_x0000_s551211" name="" r:id="rId3" imgW="650240" imgH="173990" progId="Equation.3">
                  <p:embed/>
                </p:oleObj>
              </mc:Choice>
              <mc:Fallback>
                <p:oleObj name="" r:id="rId3" imgW="650240" imgH="17399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1708150"/>
                        <a:ext cx="1843087" cy="5080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75" name="Object 5"/>
          <p:cNvGraphicFramePr>
            <a:graphicFrameLocks noChangeAspect="1"/>
          </p:cNvGraphicFramePr>
          <p:nvPr/>
        </p:nvGraphicFramePr>
        <p:xfrm>
          <a:off x="2714625" y="2143125"/>
          <a:ext cx="857250" cy="787400"/>
        </p:xfrm>
        <a:graphic>
          <a:graphicData uri="http://schemas.openxmlformats.org/presentationml/2006/ole">
            <mc:AlternateContent xmlns:mc="http://schemas.openxmlformats.org/markup-compatibility/2006">
              <mc:Choice xmlns:v="urn:schemas-microsoft-com:vml" Requires="v">
                <p:oleObj spid="_x0000_s551212" name="" r:id="rId5" imgW="257810" imgH="276860" progId="Equation.3">
                  <p:embed/>
                </p:oleObj>
              </mc:Choice>
              <mc:Fallback>
                <p:oleObj name="" r:id="rId5" imgW="257810" imgH="27686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25" y="2143125"/>
                        <a:ext cx="8572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877" name="Rectangle 85"/>
          <p:cNvSpPr>
            <a:spLocks noChangeArrowheads="1"/>
          </p:cNvSpPr>
          <p:nvPr/>
        </p:nvSpPr>
        <p:spPr bwMode="auto">
          <a:xfrm>
            <a:off x="428625" y="2900363"/>
            <a:ext cx="5000625"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自旋角动量在外磁场方向的投影：</a:t>
            </a:r>
            <a:endParaRPr lang="zh-CN" altLang="en-US">
              <a:solidFill>
                <a:schemeClr val="bg1"/>
              </a:solidFill>
              <a:latin typeface="宋体" panose="02010600030101010101" pitchFamily="2" charset="-122"/>
            </a:endParaRPr>
          </a:p>
        </p:txBody>
      </p:sp>
      <p:graphicFrame>
        <p:nvGraphicFramePr>
          <p:cNvPr id="33878" name="Object 6"/>
          <p:cNvGraphicFramePr>
            <a:graphicFrameLocks noChangeAspect="1"/>
          </p:cNvGraphicFramePr>
          <p:nvPr/>
        </p:nvGraphicFramePr>
        <p:xfrm>
          <a:off x="666750" y="3500438"/>
          <a:ext cx="1190625" cy="457200"/>
        </p:xfrm>
        <a:graphic>
          <a:graphicData uri="http://schemas.openxmlformats.org/presentationml/2006/ole">
            <mc:AlternateContent xmlns:mc="http://schemas.openxmlformats.org/markup-compatibility/2006">
              <mc:Choice xmlns:v="urn:schemas-microsoft-com:vml" Requires="v">
                <p:oleObj spid="_x0000_s551213" name="" r:id="rId7" imgW="412115" imgH="154305" progId="Equation.3">
                  <p:embed/>
                </p:oleObj>
              </mc:Choice>
              <mc:Fallback>
                <p:oleObj name="" r:id="rId7" imgW="412115" imgH="154305"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6750" y="3500438"/>
                        <a:ext cx="1190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33882" name="Picture 90" descr="电子自旋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62600" y="2428875"/>
            <a:ext cx="3276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83" name="Picture 91" descr="电子自旋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2600" y="2428875"/>
            <a:ext cx="3276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886" name="Object 10"/>
          <p:cNvGraphicFramePr>
            <a:graphicFrameLocks noChangeAspect="1"/>
          </p:cNvGraphicFramePr>
          <p:nvPr/>
        </p:nvGraphicFramePr>
        <p:xfrm>
          <a:off x="6072188" y="1708150"/>
          <a:ext cx="1633537" cy="457200"/>
        </p:xfrm>
        <a:graphic>
          <a:graphicData uri="http://schemas.openxmlformats.org/presentationml/2006/ole">
            <mc:AlternateContent xmlns:mc="http://schemas.openxmlformats.org/markup-compatibility/2006">
              <mc:Choice xmlns:v="urn:schemas-microsoft-com:vml" Requires="v">
                <p:oleObj spid="_x0000_s551214" name="" r:id="rId11" imgW="508635" imgH="154305" progId="Equation.3">
                  <p:embed/>
                </p:oleObj>
              </mc:Choice>
              <mc:Fallback>
                <p:oleObj name="" r:id="rId11" imgW="508635" imgH="154305"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72188" y="1708150"/>
                        <a:ext cx="1633537" cy="4572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7"/>
          <p:cNvGraphicFramePr>
            <a:graphicFrameLocks noChangeAspect="1"/>
          </p:cNvGraphicFramePr>
          <p:nvPr/>
        </p:nvGraphicFramePr>
        <p:xfrm>
          <a:off x="2082800" y="3286125"/>
          <a:ext cx="1131888" cy="788988"/>
        </p:xfrm>
        <a:graphic>
          <a:graphicData uri="http://schemas.openxmlformats.org/presentationml/2006/ole">
            <mc:AlternateContent xmlns:mc="http://schemas.openxmlformats.org/markup-compatibility/2006">
              <mc:Choice xmlns:v="urn:schemas-microsoft-com:vml" Requires="v">
                <p:oleObj spid="_x0000_s551215" name="" r:id="rId13" imgW="405765" imgH="276860" progId="Equation.3">
                  <p:embed/>
                </p:oleObj>
              </mc:Choice>
              <mc:Fallback>
                <p:oleObj name="" r:id="rId13" imgW="405765" imgH="27686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82800" y="3286125"/>
                        <a:ext cx="1131888"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1" name="Rectangle 85"/>
          <p:cNvSpPr>
            <a:spLocks noChangeArrowheads="1"/>
          </p:cNvSpPr>
          <p:nvPr/>
        </p:nvSpPr>
        <p:spPr bwMode="auto">
          <a:xfrm>
            <a:off x="466725" y="4097338"/>
            <a:ext cx="4891088"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电子自旋磁矩：</a:t>
            </a:r>
            <a:endParaRPr lang="zh-CN" altLang="en-US">
              <a:solidFill>
                <a:schemeClr val="bg1"/>
              </a:solidFill>
              <a:latin typeface="宋体" panose="02010600030101010101" pitchFamily="2" charset="-122"/>
            </a:endParaRPr>
          </a:p>
        </p:txBody>
      </p:sp>
      <p:graphicFrame>
        <p:nvGraphicFramePr>
          <p:cNvPr id="4" name="Object 31"/>
          <p:cNvGraphicFramePr>
            <a:graphicFrameLocks noChangeAspect="1"/>
          </p:cNvGraphicFramePr>
          <p:nvPr/>
        </p:nvGraphicFramePr>
        <p:xfrm>
          <a:off x="2760663" y="3922713"/>
          <a:ext cx="1577975" cy="863600"/>
        </p:xfrm>
        <a:graphic>
          <a:graphicData uri="http://schemas.openxmlformats.org/presentationml/2006/ole">
            <mc:AlternateContent xmlns:mc="http://schemas.openxmlformats.org/markup-compatibility/2006">
              <mc:Choice xmlns:v="urn:schemas-microsoft-com:vml" Requires="v">
                <p:oleObj spid="_x0000_s551216" name="" r:id="rId15" imgW="553720" imgH="302895" progId="Equation.3">
                  <p:embed/>
                </p:oleObj>
              </mc:Choice>
              <mc:Fallback>
                <p:oleObj name="" r:id="rId15" imgW="553720" imgH="302895"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60663" y="3922713"/>
                        <a:ext cx="15779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3" name="Rectangle 85"/>
          <p:cNvSpPr>
            <a:spLocks noChangeArrowheads="1"/>
          </p:cNvSpPr>
          <p:nvPr/>
        </p:nvSpPr>
        <p:spPr bwMode="auto">
          <a:xfrm>
            <a:off x="466725" y="4714875"/>
            <a:ext cx="4891088"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自旋磁矩在外磁场方向的投影：</a:t>
            </a:r>
            <a:endParaRPr lang="zh-CN" altLang="en-US">
              <a:solidFill>
                <a:schemeClr val="bg1"/>
              </a:solidFill>
              <a:latin typeface="宋体" panose="02010600030101010101" pitchFamily="2" charset="-122"/>
            </a:endParaRPr>
          </a:p>
        </p:txBody>
      </p:sp>
      <p:graphicFrame>
        <p:nvGraphicFramePr>
          <p:cNvPr id="5" name="Object 32"/>
          <p:cNvGraphicFramePr>
            <a:graphicFrameLocks noChangeAspect="1"/>
          </p:cNvGraphicFramePr>
          <p:nvPr/>
        </p:nvGraphicFramePr>
        <p:xfrm>
          <a:off x="1214438" y="5143500"/>
          <a:ext cx="2584450" cy="792163"/>
        </p:xfrm>
        <a:graphic>
          <a:graphicData uri="http://schemas.openxmlformats.org/presentationml/2006/ole">
            <mc:AlternateContent xmlns:mc="http://schemas.openxmlformats.org/markup-compatibility/2006">
              <mc:Choice xmlns:v="urn:schemas-microsoft-com:vml" Requires="v">
                <p:oleObj spid="_x0000_s551217" name="" r:id="rId17" imgW="1004570" imgH="302895" progId="Equation.3">
                  <p:embed/>
                </p:oleObj>
              </mc:Choice>
              <mc:Fallback>
                <p:oleObj name="" r:id="rId17" imgW="1004570" imgH="302895"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14438" y="5143500"/>
                        <a:ext cx="25844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5" name="Rectangle 80"/>
          <p:cNvSpPr>
            <a:spLocks noChangeArrowheads="1"/>
          </p:cNvSpPr>
          <p:nvPr/>
        </p:nvSpPr>
        <p:spPr bwMode="auto">
          <a:xfrm>
            <a:off x="3143250" y="3429000"/>
            <a:ext cx="2286000" cy="461963"/>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自旋磁量子数</a:t>
            </a:r>
            <a:endParaRPr lang="zh-CN" altLang="en-US">
              <a:solidFill>
                <a:schemeClr val="bg1"/>
              </a:solidFill>
              <a:latin typeface="宋体" panose="02010600030101010101" pitchFamily="2" charset="-122"/>
            </a:endParaRPr>
          </a:p>
        </p:txBody>
      </p:sp>
      <p:sp>
        <p:nvSpPr>
          <p:cNvPr id="23" name="Rectangle 85"/>
          <p:cNvSpPr>
            <a:spLocks noChangeArrowheads="1"/>
          </p:cNvSpPr>
          <p:nvPr/>
        </p:nvSpPr>
        <p:spPr bwMode="auto">
          <a:xfrm>
            <a:off x="466725" y="5972175"/>
            <a:ext cx="5176838" cy="457200"/>
          </a:xfrm>
          <a:prstGeom prst="rect">
            <a:avLst/>
          </a:prstGeom>
          <a:noFill/>
          <a:ln w="22225">
            <a:noFill/>
            <a:miter lim="800000"/>
          </a:ln>
        </p:spPr>
        <p:txBody>
          <a:bodyPr>
            <a:spAutoFit/>
          </a:bodyPr>
          <a:lstStyle/>
          <a:p>
            <a:r>
              <a:rPr lang="zh-CN" altLang="en-US">
                <a:solidFill>
                  <a:schemeClr val="bg1"/>
                </a:solidFill>
                <a:latin typeface="宋体" panose="02010600030101010101" pitchFamily="2" charset="-122"/>
              </a:rPr>
              <a:t>实验解释：</a:t>
            </a:r>
            <a:r>
              <a:rPr lang="en-US" altLang="zh-CN">
                <a:solidFill>
                  <a:srgbClr val="FFFF00"/>
                </a:solidFill>
              </a:rPr>
              <a:t>Ag</a:t>
            </a:r>
            <a:r>
              <a:rPr lang="zh-CN" altLang="en-US">
                <a:solidFill>
                  <a:schemeClr val="bg1"/>
                </a:solidFill>
                <a:latin typeface="宋体" panose="02010600030101010101" pitchFamily="2" charset="-122"/>
              </a:rPr>
              <a:t>只有一个价电子</a:t>
            </a:r>
            <a:r>
              <a:rPr lang="zh-CN" altLang="en-US">
                <a:solidFill>
                  <a:schemeClr val="bg1"/>
                </a:solidFill>
              </a:rPr>
              <a:t> </a:t>
            </a:r>
            <a:r>
              <a:rPr lang="en-US" altLang="zh-CN">
                <a:solidFill>
                  <a:srgbClr val="FFFF00"/>
                </a:solidFill>
              </a:rPr>
              <a:t>5</a:t>
            </a:r>
            <a:r>
              <a:rPr lang="en-US" altLang="zh-CN" i="1">
                <a:solidFill>
                  <a:srgbClr val="FFFF00"/>
                </a:solidFill>
              </a:rPr>
              <a:t>s</a:t>
            </a:r>
            <a:endParaRPr lang="zh-CN" altLang="en-US" i="1">
              <a:solidFill>
                <a:srgbClr val="FFFF00"/>
              </a:solidFill>
            </a:endParaRPr>
          </a:p>
        </p:txBody>
      </p:sp>
      <p:sp>
        <p:nvSpPr>
          <p:cNvPr id="39958"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C15B0EE-CFF6-4B9D-8328-3BB76E28AF22}"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66"/>
                                        </p:tgtEl>
                                        <p:attrNameLst>
                                          <p:attrName>style.visibility</p:attrName>
                                        </p:attrNameLst>
                                      </p:cBhvr>
                                      <p:to>
                                        <p:strVal val="visible"/>
                                      </p:to>
                                    </p:set>
                                    <p:animEffect transition="in" filter="wipe(left)">
                                      <p:cBhvr>
                                        <p:cTn id="7" dur="500"/>
                                        <p:tgtEl>
                                          <p:spTgt spid="3386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867"/>
                                        </p:tgtEl>
                                        <p:attrNameLst>
                                          <p:attrName>style.visibility</p:attrName>
                                        </p:attrNameLst>
                                      </p:cBhvr>
                                      <p:to>
                                        <p:strVal val="visible"/>
                                      </p:to>
                                    </p:set>
                                    <p:animEffect transition="in" filter="wipe(left)">
                                      <p:cBhvr>
                                        <p:cTn id="11" dur="500"/>
                                        <p:tgtEl>
                                          <p:spTgt spid="3386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33868"/>
                                        </p:tgtEl>
                                        <p:attrNameLst>
                                          <p:attrName>style.visibility</p:attrName>
                                        </p:attrNameLst>
                                      </p:cBhvr>
                                      <p:to>
                                        <p:strVal val="visible"/>
                                      </p:to>
                                    </p:set>
                                    <p:animEffect transition="in" filter="blinds(horizontal)">
                                      <p:cBhvr>
                                        <p:cTn id="15" dur="500"/>
                                        <p:tgtEl>
                                          <p:spTgt spid="3386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3869"/>
                                        </p:tgtEl>
                                        <p:attrNameLst>
                                          <p:attrName>style.visibility</p:attrName>
                                        </p:attrNameLst>
                                      </p:cBhvr>
                                      <p:to>
                                        <p:strVal val="visible"/>
                                      </p:to>
                                    </p:set>
                                    <p:animEffect transition="in" filter="wipe(left)">
                                      <p:cBhvr>
                                        <p:cTn id="20" dur="500"/>
                                        <p:tgtEl>
                                          <p:spTgt spid="3386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3870"/>
                                        </p:tgtEl>
                                        <p:attrNameLst>
                                          <p:attrName>style.visibility</p:attrName>
                                        </p:attrNameLst>
                                      </p:cBhvr>
                                      <p:to>
                                        <p:strVal val="visible"/>
                                      </p:to>
                                    </p:set>
                                    <p:animEffect transition="in" filter="wipe(left)">
                                      <p:cBhvr>
                                        <p:cTn id="24" dur="500"/>
                                        <p:tgtEl>
                                          <p:spTgt spid="33870"/>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3873"/>
                                        </p:tgtEl>
                                        <p:attrNameLst>
                                          <p:attrName>style.visibility</p:attrName>
                                        </p:attrNameLst>
                                      </p:cBhvr>
                                      <p:to>
                                        <p:strVal val="visible"/>
                                      </p:to>
                                    </p:set>
                                    <p:animEffect transition="in" filter="wipe(left)">
                                      <p:cBhvr>
                                        <p:cTn id="28" dur="500"/>
                                        <p:tgtEl>
                                          <p:spTgt spid="33873"/>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33872"/>
                                        </p:tgtEl>
                                        <p:attrNameLst>
                                          <p:attrName>style.visibility</p:attrName>
                                        </p:attrNameLst>
                                      </p:cBhvr>
                                      <p:to>
                                        <p:strVal val="visible"/>
                                      </p:to>
                                    </p:set>
                                    <p:animEffect transition="in" filter="wipe(left)">
                                      <p:cBhvr>
                                        <p:cTn id="32" dur="500"/>
                                        <p:tgtEl>
                                          <p:spTgt spid="33872"/>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33875"/>
                                        </p:tgtEl>
                                        <p:attrNameLst>
                                          <p:attrName>style.visibility</p:attrName>
                                        </p:attrNameLst>
                                      </p:cBhvr>
                                      <p:to>
                                        <p:strVal val="visible"/>
                                      </p:to>
                                    </p:set>
                                    <p:animEffect transition="in" filter="wipe(left)">
                                      <p:cBhvr>
                                        <p:cTn id="36" dur="500"/>
                                        <p:tgtEl>
                                          <p:spTgt spid="33875"/>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33886"/>
                                        </p:tgtEl>
                                        <p:attrNameLst>
                                          <p:attrName>style.visibility</p:attrName>
                                        </p:attrNameLst>
                                      </p:cBhvr>
                                      <p:to>
                                        <p:strVal val="visible"/>
                                      </p:to>
                                    </p:set>
                                    <p:anim calcmode="lin" valueType="num">
                                      <p:cBhvr>
                                        <p:cTn id="41" dur="500" fill="hold"/>
                                        <p:tgtEl>
                                          <p:spTgt spid="33886"/>
                                        </p:tgtEl>
                                        <p:attrNameLst>
                                          <p:attrName>ppt_w</p:attrName>
                                        </p:attrNameLst>
                                      </p:cBhvr>
                                      <p:tavLst>
                                        <p:tav tm="0">
                                          <p:val>
                                            <p:fltVal val="0"/>
                                          </p:val>
                                        </p:tav>
                                        <p:tav tm="100000">
                                          <p:val>
                                            <p:strVal val="#ppt_w"/>
                                          </p:val>
                                        </p:tav>
                                      </p:tavLst>
                                    </p:anim>
                                    <p:anim calcmode="lin" valueType="num">
                                      <p:cBhvr>
                                        <p:cTn id="42" dur="500" fill="hold"/>
                                        <p:tgtEl>
                                          <p:spTgt spid="33886"/>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3877"/>
                                        </p:tgtEl>
                                        <p:attrNameLst>
                                          <p:attrName>style.visibility</p:attrName>
                                        </p:attrNameLst>
                                      </p:cBhvr>
                                      <p:to>
                                        <p:strVal val="visible"/>
                                      </p:to>
                                    </p:set>
                                    <p:animEffect transition="in" filter="dissolve">
                                      <p:cBhvr>
                                        <p:cTn id="47" dur="500"/>
                                        <p:tgtEl>
                                          <p:spTgt spid="33877"/>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33878"/>
                                        </p:tgtEl>
                                        <p:attrNameLst>
                                          <p:attrName>style.visibility</p:attrName>
                                        </p:attrNameLst>
                                      </p:cBhvr>
                                      <p:to>
                                        <p:strVal val="visible"/>
                                      </p:to>
                                    </p:set>
                                    <p:animEffect transition="in" filter="wipe(left)">
                                      <p:cBhvr>
                                        <p:cTn id="51" dur="500"/>
                                        <p:tgtEl>
                                          <p:spTgt spid="33878"/>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500"/>
                                        <p:tgtEl>
                                          <p:spTgt spid="3"/>
                                        </p:tgtEl>
                                      </p:cBhvr>
                                    </p:animEffect>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left)">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33883"/>
                                        </p:tgtEl>
                                        <p:attrNameLst>
                                          <p:attrName>style.visibility</p:attrName>
                                        </p:attrNameLst>
                                      </p:cBhvr>
                                      <p:to>
                                        <p:strVal val="visible"/>
                                      </p:to>
                                    </p:set>
                                    <p:animEffect transition="in" filter="strips(downRight)">
                                      <p:cBhvr>
                                        <p:cTn id="64" dur="500"/>
                                        <p:tgtEl>
                                          <p:spTgt spid="33883"/>
                                        </p:tgtEl>
                                      </p:cBhvr>
                                    </p:animEffect>
                                  </p:childTnLst>
                                </p:cTn>
                              </p:par>
                            </p:childTnLst>
                          </p:cTn>
                        </p:par>
                        <p:par>
                          <p:cTn id="65" fill="hold">
                            <p:stCondLst>
                              <p:cond delay="500"/>
                            </p:stCondLst>
                            <p:childTnLst>
                              <p:par>
                                <p:cTn id="66" presetID="4" presetClass="entr" presetSubtype="32" fill="hold" nodeType="afterEffect">
                                  <p:stCondLst>
                                    <p:cond delay="0"/>
                                  </p:stCondLst>
                                  <p:childTnLst>
                                    <p:set>
                                      <p:cBhvr>
                                        <p:cTn id="67" dur="1" fill="hold">
                                          <p:stCondLst>
                                            <p:cond delay="0"/>
                                          </p:stCondLst>
                                        </p:cTn>
                                        <p:tgtEl>
                                          <p:spTgt spid="33882"/>
                                        </p:tgtEl>
                                        <p:attrNameLst>
                                          <p:attrName>style.visibility</p:attrName>
                                        </p:attrNameLst>
                                      </p:cBhvr>
                                      <p:to>
                                        <p:strVal val="visible"/>
                                      </p:to>
                                    </p:set>
                                    <p:animEffect transition="in" filter="box(out)">
                                      <p:cBhvr>
                                        <p:cTn id="68" dur="500"/>
                                        <p:tgtEl>
                                          <p:spTgt spid="3388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dissolve">
                                      <p:cBhvr>
                                        <p:cTn id="73" dur="500"/>
                                        <p:tgtEl>
                                          <p:spTgt spid="31"/>
                                        </p:tgtEl>
                                      </p:cBhvr>
                                    </p:animEffect>
                                  </p:childTnLst>
                                </p:cTn>
                              </p:par>
                            </p:childTnLst>
                          </p:cTn>
                        </p:par>
                        <p:par>
                          <p:cTn id="74" fill="hold">
                            <p:stCondLst>
                              <p:cond delay="500"/>
                            </p:stCondLst>
                            <p:childTnLst>
                              <p:par>
                                <p:cTn id="75" presetID="22" presetClass="entr" presetSubtype="8" fill="hold" nodeType="after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dissolve">
                                      <p:cBhvr>
                                        <p:cTn id="82" dur="500"/>
                                        <p:tgtEl>
                                          <p:spTgt spid="33"/>
                                        </p:tgtEl>
                                      </p:cBhvr>
                                    </p:animEffect>
                                  </p:child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dissolve">
                                      <p:cBhvr>
                                        <p:cTn id="9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66" grpId="0"/>
      <p:bldP spid="33867" grpId="0"/>
      <p:bldP spid="33868" grpId="0"/>
      <p:bldP spid="33870" grpId="0"/>
      <p:bldP spid="33872" grpId="0"/>
      <p:bldP spid="33877" grpId="0"/>
      <p:bldP spid="31" grpId="0"/>
      <p:bldP spid="33" grpId="0"/>
      <p:bldP spid="35"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93" name="Rectangle 125"/>
          <p:cNvSpPr>
            <a:spLocks noChangeArrowheads="1"/>
          </p:cNvSpPr>
          <p:nvPr/>
        </p:nvSpPr>
        <p:spPr bwMode="auto">
          <a:xfrm>
            <a:off x="228600" y="260350"/>
            <a:ext cx="7348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FFFF00"/>
                </a:solidFill>
                <a:latin typeface="宋体" panose="02010600030101010101" pitchFamily="2" charset="-122"/>
              </a:rPr>
              <a:t>三</a:t>
            </a:r>
            <a:r>
              <a:rPr lang="en-US" altLang="zh-CN" sz="2800">
                <a:solidFill>
                  <a:srgbClr val="FFFF00"/>
                </a:solidFill>
                <a:latin typeface="宋体" panose="02010600030101010101" pitchFamily="2" charset="-122"/>
              </a:rPr>
              <a:t>.</a:t>
            </a:r>
            <a:r>
              <a:rPr lang="zh-CN" altLang="en-US" sz="2800">
                <a:solidFill>
                  <a:srgbClr val="FFFF00"/>
                </a:solidFill>
                <a:latin typeface="宋体" panose="02010600030101010101" pitchFamily="2" charset="-122"/>
              </a:rPr>
              <a:t>决定原子中电子运动状态的四个量子数 </a:t>
            </a:r>
            <a:endParaRPr lang="zh-CN" altLang="en-US" sz="2800">
              <a:solidFill>
                <a:srgbClr val="FFFF00"/>
              </a:solidFill>
              <a:latin typeface="宋体" panose="02010600030101010101" pitchFamily="2" charset="-122"/>
            </a:endParaRPr>
          </a:p>
        </p:txBody>
      </p:sp>
      <p:sp>
        <p:nvSpPr>
          <p:cNvPr id="32894" name="Rectangle 126"/>
          <p:cNvSpPr>
            <a:spLocks noChangeArrowheads="1"/>
          </p:cNvSpPr>
          <p:nvPr/>
        </p:nvSpPr>
        <p:spPr bwMode="auto">
          <a:xfrm>
            <a:off x="228600" y="908050"/>
            <a:ext cx="56324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9875">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a:solidFill>
                  <a:srgbClr val="CCFF66"/>
                </a:solidFill>
                <a:latin typeface="宋体" panose="02010600030101010101" pitchFamily="2" charset="-122"/>
              </a:rPr>
              <a:t>（</a:t>
            </a:r>
            <a:r>
              <a:rPr lang="en-US" altLang="zh-CN">
                <a:solidFill>
                  <a:srgbClr val="CCFF66"/>
                </a:solidFill>
                <a:latin typeface="宋体" panose="02010600030101010101" pitchFamily="2" charset="-122"/>
              </a:rPr>
              <a:t>1</a:t>
            </a:r>
            <a:r>
              <a:rPr lang="zh-CN" altLang="en-US">
                <a:solidFill>
                  <a:srgbClr val="CCFF66"/>
                </a:solidFill>
                <a:latin typeface="宋体" panose="02010600030101010101" pitchFamily="2" charset="-122"/>
              </a:rPr>
              <a:t>）主量子数</a:t>
            </a:r>
            <a:endParaRPr lang="zh-CN" altLang="en-US">
              <a:solidFill>
                <a:srgbClr val="CCFFFF"/>
              </a:solidFill>
              <a:latin typeface="宋体" panose="02010600030101010101" pitchFamily="2" charset="-122"/>
            </a:endParaRPr>
          </a:p>
        </p:txBody>
      </p:sp>
      <p:graphicFrame>
        <p:nvGraphicFramePr>
          <p:cNvPr id="32895" name="Object 2"/>
          <p:cNvGraphicFramePr/>
          <p:nvPr/>
        </p:nvGraphicFramePr>
        <p:xfrm>
          <a:off x="2728913" y="2062163"/>
          <a:ext cx="2882900" cy="406400"/>
        </p:xfrm>
        <a:graphic>
          <a:graphicData uri="http://schemas.openxmlformats.org/presentationml/2006/ole">
            <mc:AlternateContent xmlns:mc="http://schemas.openxmlformats.org/markup-compatibility/2006">
              <mc:Choice xmlns:v="urn:schemas-microsoft-com:vml" Requires="v">
                <p:oleObj spid="_x0000_s552197" name="" r:id="rId1" imgW="1004570" imgH="128905" progId="Equation.3">
                  <p:embed/>
                </p:oleObj>
              </mc:Choice>
              <mc:Fallback>
                <p:oleObj name="" r:id="rId1" imgW="1004570" imgH="128905" progId="Equation.3">
                  <p:embed/>
                  <p:pic>
                    <p:nvPicPr>
                      <p:cNvPr id="0" name="Object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3" y="2062163"/>
                        <a:ext cx="28829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896" name="Object 3"/>
          <p:cNvGraphicFramePr/>
          <p:nvPr/>
        </p:nvGraphicFramePr>
        <p:xfrm>
          <a:off x="2759075" y="3686175"/>
          <a:ext cx="3067050" cy="463550"/>
        </p:xfrm>
        <a:graphic>
          <a:graphicData uri="http://schemas.openxmlformats.org/presentationml/2006/ole">
            <mc:AlternateContent xmlns:mc="http://schemas.openxmlformats.org/markup-compatibility/2006">
              <mc:Choice xmlns:v="urn:schemas-microsoft-com:vml" Requires="v">
                <p:oleObj spid="_x0000_s552198" name="" r:id="rId3" imgW="1049655" imgH="147955" progId="Equation.3">
                  <p:embed/>
                </p:oleObj>
              </mc:Choice>
              <mc:Fallback>
                <p:oleObj name="" r:id="rId3" imgW="1049655" imgH="147955" progId="Equation.3">
                  <p:embed/>
                  <p:pic>
                    <p:nvPicPr>
                      <p:cNvPr id="0"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075" y="3686175"/>
                        <a:ext cx="3067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897" name="Object 4"/>
          <p:cNvGraphicFramePr/>
          <p:nvPr/>
        </p:nvGraphicFramePr>
        <p:xfrm>
          <a:off x="3327400" y="5124450"/>
          <a:ext cx="2005013" cy="457200"/>
        </p:xfrm>
        <a:graphic>
          <a:graphicData uri="http://schemas.openxmlformats.org/presentationml/2006/ole">
            <mc:AlternateContent xmlns:mc="http://schemas.openxmlformats.org/markup-compatibility/2006">
              <mc:Choice xmlns:v="urn:schemas-microsoft-com:vml" Requires="v">
                <p:oleObj spid="_x0000_s552199" name="" r:id="rId5" imgW="618490" imgH="147955" progId="Equation.3">
                  <p:embed/>
                </p:oleObj>
              </mc:Choice>
              <mc:Fallback>
                <p:oleObj name="" r:id="rId5" imgW="618490" imgH="147955" progId="Equation.3">
                  <p:embed/>
                  <p:pic>
                    <p:nvPicPr>
                      <p:cNvPr id="0" name="Object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400" y="5124450"/>
                        <a:ext cx="2005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32898" name="Rectangle 130"/>
          <p:cNvSpPr>
            <a:spLocks noChangeArrowheads="1"/>
          </p:cNvSpPr>
          <p:nvPr/>
        </p:nvSpPr>
        <p:spPr bwMode="auto">
          <a:xfrm>
            <a:off x="503238" y="1989138"/>
            <a:ext cx="2554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solidFill>
                  <a:srgbClr val="CCFF66"/>
                </a:solidFill>
                <a:latin typeface="宋体" panose="02010600030101010101" pitchFamily="2" charset="-122"/>
              </a:rPr>
              <a:t>（</a:t>
            </a:r>
            <a:r>
              <a:rPr lang="en-US" altLang="zh-CN">
                <a:solidFill>
                  <a:srgbClr val="CCFF66"/>
                </a:solidFill>
                <a:latin typeface="宋体" panose="02010600030101010101" pitchFamily="2" charset="-122"/>
              </a:rPr>
              <a:t>2</a:t>
            </a:r>
            <a:r>
              <a:rPr lang="zh-CN" altLang="en-US">
                <a:solidFill>
                  <a:srgbClr val="CCFF66"/>
                </a:solidFill>
                <a:latin typeface="宋体" panose="02010600030101010101" pitchFamily="2" charset="-122"/>
              </a:rPr>
              <a:t>）角量子数   </a:t>
            </a:r>
            <a:endParaRPr lang="zh-CN" altLang="en-US">
              <a:solidFill>
                <a:srgbClr val="CCFF66"/>
              </a:solidFill>
              <a:latin typeface="宋体" panose="02010600030101010101" pitchFamily="2" charset="-122"/>
            </a:endParaRPr>
          </a:p>
        </p:txBody>
      </p:sp>
      <p:sp>
        <p:nvSpPr>
          <p:cNvPr id="32899" name="Rectangle 131"/>
          <p:cNvSpPr>
            <a:spLocks noChangeArrowheads="1"/>
          </p:cNvSpPr>
          <p:nvPr/>
        </p:nvSpPr>
        <p:spPr bwMode="auto">
          <a:xfrm>
            <a:off x="533400" y="3654425"/>
            <a:ext cx="3521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a:spcBef>
                <a:spcPct val="50000"/>
              </a:spcBef>
            </a:pPr>
            <a:r>
              <a:rPr lang="zh-CN" altLang="en-US">
                <a:solidFill>
                  <a:srgbClr val="CCFF66"/>
                </a:solidFill>
                <a:latin typeface="宋体" panose="02010600030101010101" pitchFamily="2" charset="-122"/>
              </a:rPr>
              <a:t>（</a:t>
            </a:r>
            <a:r>
              <a:rPr lang="en-US" altLang="zh-CN">
                <a:solidFill>
                  <a:srgbClr val="CCFF66"/>
                </a:solidFill>
                <a:latin typeface="宋体" panose="02010600030101010101" pitchFamily="2" charset="-122"/>
              </a:rPr>
              <a:t>3</a:t>
            </a:r>
            <a:r>
              <a:rPr lang="zh-CN" altLang="en-US">
                <a:solidFill>
                  <a:srgbClr val="CCFF66"/>
                </a:solidFill>
                <a:latin typeface="宋体" panose="02010600030101010101" pitchFamily="2" charset="-122"/>
              </a:rPr>
              <a:t>）磁量子数</a:t>
            </a:r>
            <a:endParaRPr lang="zh-CN" altLang="en-US">
              <a:solidFill>
                <a:srgbClr val="CCFF66"/>
              </a:solidFill>
              <a:latin typeface="宋体" panose="02010600030101010101" pitchFamily="2" charset="-122"/>
            </a:endParaRPr>
          </a:p>
        </p:txBody>
      </p:sp>
      <p:sp>
        <p:nvSpPr>
          <p:cNvPr id="32900" name="Rectangle 132"/>
          <p:cNvSpPr>
            <a:spLocks noChangeArrowheads="1"/>
          </p:cNvSpPr>
          <p:nvPr/>
        </p:nvSpPr>
        <p:spPr bwMode="auto">
          <a:xfrm>
            <a:off x="520700" y="5132388"/>
            <a:ext cx="374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rgbClr val="CCFF66"/>
                </a:solidFill>
                <a:latin typeface="宋体" panose="02010600030101010101" pitchFamily="2" charset="-122"/>
              </a:rPr>
              <a:t>（</a:t>
            </a:r>
            <a:r>
              <a:rPr lang="en-US" altLang="zh-CN">
                <a:solidFill>
                  <a:srgbClr val="CCFF66"/>
                </a:solidFill>
                <a:latin typeface="宋体" panose="02010600030101010101" pitchFamily="2" charset="-122"/>
              </a:rPr>
              <a:t>4</a:t>
            </a:r>
            <a:r>
              <a:rPr lang="zh-CN" altLang="en-US">
                <a:solidFill>
                  <a:srgbClr val="CCFF66"/>
                </a:solidFill>
                <a:latin typeface="宋体" panose="02010600030101010101" pitchFamily="2" charset="-122"/>
              </a:rPr>
              <a:t>）自旋磁量子数</a:t>
            </a:r>
            <a:endParaRPr lang="zh-CN" altLang="en-US">
              <a:solidFill>
                <a:srgbClr val="CCFF66"/>
              </a:solidFill>
              <a:latin typeface="宋体" panose="02010600030101010101" pitchFamily="2" charset="-122"/>
            </a:endParaRPr>
          </a:p>
        </p:txBody>
      </p:sp>
      <p:sp>
        <p:nvSpPr>
          <p:cNvPr id="32901" name="Rectangle 133"/>
          <p:cNvSpPr>
            <a:spLocks noChangeArrowheads="1"/>
          </p:cNvSpPr>
          <p:nvPr/>
        </p:nvSpPr>
        <p:spPr bwMode="auto">
          <a:xfrm>
            <a:off x="1262063" y="1458913"/>
            <a:ext cx="6118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决定了原子中电子的能量</a:t>
            </a:r>
            <a:endParaRPr lang="zh-CN" altLang="en-US">
              <a:solidFill>
                <a:schemeClr val="bg1"/>
              </a:solidFill>
              <a:latin typeface="宋体" panose="02010600030101010101" pitchFamily="2" charset="-122"/>
            </a:endParaRPr>
          </a:p>
        </p:txBody>
      </p:sp>
      <p:sp>
        <p:nvSpPr>
          <p:cNvPr id="32902" name="Rectangle 134"/>
          <p:cNvSpPr>
            <a:spLocks noChangeArrowheads="1"/>
          </p:cNvSpPr>
          <p:nvPr/>
        </p:nvSpPr>
        <p:spPr bwMode="auto">
          <a:xfrm>
            <a:off x="1000125" y="3068638"/>
            <a:ext cx="79295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lnSpc>
                <a:spcPct val="115000"/>
              </a:lnSpc>
            </a:pPr>
            <a:r>
              <a:rPr lang="zh-CN" altLang="en-US">
                <a:solidFill>
                  <a:schemeClr val="bg1"/>
                </a:solidFill>
                <a:latin typeface="宋体" panose="02010600030101010101" pitchFamily="2" charset="-122"/>
              </a:rPr>
              <a:t>决定原子中电子的轨道角动量，对能量也有稍许影响</a:t>
            </a:r>
            <a:endParaRPr lang="zh-CN" altLang="en-US">
              <a:solidFill>
                <a:schemeClr val="bg1"/>
              </a:solidFill>
              <a:latin typeface="宋体" panose="02010600030101010101" pitchFamily="2" charset="-122"/>
            </a:endParaRPr>
          </a:p>
        </p:txBody>
      </p:sp>
      <p:sp>
        <p:nvSpPr>
          <p:cNvPr id="32903" name="Rectangle 135"/>
          <p:cNvSpPr>
            <a:spLocks noChangeArrowheads="1"/>
          </p:cNvSpPr>
          <p:nvPr/>
        </p:nvSpPr>
        <p:spPr bwMode="auto">
          <a:xfrm>
            <a:off x="928688" y="4614863"/>
            <a:ext cx="7258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它决定了电子轨道角动量</a:t>
            </a:r>
            <a:r>
              <a:rPr lang="en-US" altLang="zh-CN" i="1">
                <a:solidFill>
                  <a:schemeClr val="bg1"/>
                </a:solidFill>
                <a:latin typeface="宋体" panose="02010600030101010101" pitchFamily="2" charset="-122"/>
              </a:rPr>
              <a:t>L </a:t>
            </a:r>
            <a:r>
              <a:rPr lang="zh-CN" altLang="en-US">
                <a:solidFill>
                  <a:schemeClr val="bg1"/>
                </a:solidFill>
                <a:latin typeface="宋体" panose="02010600030101010101" pitchFamily="2" charset="-122"/>
              </a:rPr>
              <a:t>在外磁场中的空间取向</a:t>
            </a:r>
            <a:endParaRPr lang="zh-CN" altLang="en-US">
              <a:solidFill>
                <a:schemeClr val="bg1"/>
              </a:solidFill>
              <a:latin typeface="宋体" panose="02010600030101010101" pitchFamily="2" charset="-122"/>
            </a:endParaRPr>
          </a:p>
        </p:txBody>
      </p:sp>
      <p:sp>
        <p:nvSpPr>
          <p:cNvPr id="32904" name="Rectangle 136"/>
          <p:cNvSpPr>
            <a:spLocks noChangeArrowheads="1"/>
          </p:cNvSpPr>
          <p:nvPr/>
        </p:nvSpPr>
        <p:spPr bwMode="auto">
          <a:xfrm>
            <a:off x="928688" y="6140450"/>
            <a:ext cx="720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solidFill>
                  <a:schemeClr val="bg1"/>
                </a:solidFill>
                <a:latin typeface="宋体" panose="02010600030101010101" pitchFamily="2" charset="-122"/>
              </a:rPr>
              <a:t>它决定了电子自旋角动量在外磁场中的空间取向。</a:t>
            </a:r>
            <a:endParaRPr lang="zh-CN" altLang="en-US">
              <a:solidFill>
                <a:schemeClr val="bg1"/>
              </a:solidFill>
              <a:latin typeface="宋体" panose="02010600030101010101" pitchFamily="2" charset="-122"/>
            </a:endParaRPr>
          </a:p>
        </p:txBody>
      </p:sp>
      <p:graphicFrame>
        <p:nvGraphicFramePr>
          <p:cNvPr id="32905" name="Object 5"/>
          <p:cNvGraphicFramePr/>
          <p:nvPr/>
        </p:nvGraphicFramePr>
        <p:xfrm>
          <a:off x="2897188" y="935038"/>
          <a:ext cx="2206625" cy="406400"/>
        </p:xfrm>
        <a:graphic>
          <a:graphicData uri="http://schemas.openxmlformats.org/presentationml/2006/ole">
            <mc:AlternateContent xmlns:mc="http://schemas.openxmlformats.org/markup-compatibility/2006">
              <mc:Choice xmlns:v="urn:schemas-microsoft-com:vml" Requires="v">
                <p:oleObj spid="_x0000_s552200" name="" r:id="rId7" imgW="760095" imgH="128905" progId="Equation.3">
                  <p:embed/>
                </p:oleObj>
              </mc:Choice>
              <mc:Fallback>
                <p:oleObj name="" r:id="rId7" imgW="760095" imgH="128905" progId="Equation.3">
                  <p:embed/>
                  <p:pic>
                    <p:nvPicPr>
                      <p:cNvPr id="0" name="Object 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7188" y="935038"/>
                        <a:ext cx="22066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906" name="Object 6"/>
          <p:cNvGraphicFramePr/>
          <p:nvPr/>
        </p:nvGraphicFramePr>
        <p:xfrm>
          <a:off x="2500313" y="2565400"/>
          <a:ext cx="2228850" cy="525463"/>
        </p:xfrm>
        <a:graphic>
          <a:graphicData uri="http://schemas.openxmlformats.org/presentationml/2006/ole">
            <mc:AlternateContent xmlns:mc="http://schemas.openxmlformats.org/markup-compatibility/2006">
              <mc:Choice xmlns:v="urn:schemas-microsoft-com:vml" Requires="v">
                <p:oleObj spid="_x0000_s552201" name="" r:id="rId9" imgW="682625" imgH="167640" progId="Equation.3">
                  <p:embed/>
                </p:oleObj>
              </mc:Choice>
              <mc:Fallback>
                <p:oleObj name="" r:id="rId9" imgW="682625" imgH="167640" progId="Equation.3">
                  <p:embed/>
                  <p:pic>
                    <p:nvPicPr>
                      <p:cNvPr id="0" name="Object 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0313" y="2565400"/>
                        <a:ext cx="22288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907" name="Object 7"/>
          <p:cNvGraphicFramePr/>
          <p:nvPr/>
        </p:nvGraphicFramePr>
        <p:xfrm>
          <a:off x="2928938" y="4143375"/>
          <a:ext cx="1785937" cy="519113"/>
        </p:xfrm>
        <a:graphic>
          <a:graphicData uri="http://schemas.openxmlformats.org/presentationml/2006/ole">
            <mc:AlternateContent xmlns:mc="http://schemas.openxmlformats.org/markup-compatibility/2006">
              <mc:Choice xmlns:v="urn:schemas-microsoft-com:vml" Requires="v">
                <p:oleObj spid="_x0000_s552202" name="" r:id="rId11" imgW="438150" imgH="147955" progId="Equation.3">
                  <p:embed/>
                </p:oleObj>
              </mc:Choice>
              <mc:Fallback>
                <p:oleObj name="" r:id="rId11" imgW="438150" imgH="147955" progId="Equation.3">
                  <p:embed/>
                  <p:pic>
                    <p:nvPicPr>
                      <p:cNvPr id="0" name="Object 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28938" y="4143375"/>
                        <a:ext cx="17859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32908" name="Object 8"/>
          <p:cNvGraphicFramePr/>
          <p:nvPr/>
        </p:nvGraphicFramePr>
        <p:xfrm>
          <a:off x="3086100" y="5632450"/>
          <a:ext cx="1555750" cy="533400"/>
        </p:xfrm>
        <a:graphic>
          <a:graphicData uri="http://schemas.openxmlformats.org/presentationml/2006/ole">
            <mc:AlternateContent xmlns:mc="http://schemas.openxmlformats.org/markup-compatibility/2006">
              <mc:Choice xmlns:v="urn:schemas-microsoft-com:vml" Requires="v">
                <p:oleObj spid="_x0000_s552203" name="" r:id="rId13" imgW="450850" imgH="147955" progId="Equation.3">
                  <p:embed/>
                </p:oleObj>
              </mc:Choice>
              <mc:Fallback>
                <p:oleObj name="" r:id="rId13" imgW="450850" imgH="147955" progId="Equation.3">
                  <p:embed/>
                  <p:pic>
                    <p:nvPicPr>
                      <p:cNvPr id="0" name="Object 8"/>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86100" y="5632450"/>
                        <a:ext cx="1555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7186" name="灯片编号占位符 1"/>
          <p:cNvSpPr txBox="1">
            <a:spLocks noChangeArrowheads="1"/>
          </p:cNvSpPr>
          <p:nvPr/>
        </p:nvSpPr>
        <p:spPr bwMode="auto">
          <a:xfrm>
            <a:off x="0" y="6381750"/>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b="1">
                <a:solidFill>
                  <a:schemeClr val="tx1"/>
                </a:solidFill>
                <a:latin typeface="Times New Roman" panose="02020603050405020304" pitchFamily="18" charset="0"/>
                <a:ea typeface="宋体" panose="02010600030101010101" pitchFamily="2" charset="-122"/>
              </a:defRPr>
            </a:lvl1pPr>
            <a:lvl2pPr marL="742950" indent="-285750">
              <a:defRPr kumimoji="1" sz="2400" b="1">
                <a:solidFill>
                  <a:schemeClr val="tx1"/>
                </a:solidFill>
                <a:latin typeface="Times New Roman" panose="02020603050405020304" pitchFamily="18" charset="0"/>
                <a:ea typeface="宋体" panose="02010600030101010101" pitchFamily="2" charset="-122"/>
              </a:defRPr>
            </a:lvl2pPr>
            <a:lvl3pPr marL="1143000" indent="-228600">
              <a:defRPr kumimoji="1" sz="2400" b="1">
                <a:solidFill>
                  <a:schemeClr val="tx1"/>
                </a:solidFill>
                <a:latin typeface="Times New Roman" panose="02020603050405020304" pitchFamily="18" charset="0"/>
                <a:ea typeface="宋体" panose="02010600030101010101" pitchFamily="2" charset="-122"/>
              </a:defRPr>
            </a:lvl3pPr>
            <a:lvl4pPr marL="1600200" indent="-228600">
              <a:defRPr kumimoji="1" sz="2400" b="1">
                <a:solidFill>
                  <a:schemeClr val="tx1"/>
                </a:solidFill>
                <a:latin typeface="Times New Roman" panose="02020603050405020304" pitchFamily="18" charset="0"/>
                <a:ea typeface="宋体" panose="02010600030101010101" pitchFamily="2" charset="-122"/>
              </a:defRPr>
            </a:lvl4pPr>
            <a:lvl5pPr marL="2057400" indent="-228600">
              <a:defRPr kumimoji="1" sz="2400"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宋体" panose="02010600030101010101" pitchFamily="2" charset="-122"/>
              </a:defRPr>
            </a:lvl9pPr>
          </a:lstStyle>
          <a:p>
            <a:pPr eaLnBrk="1" hangingPunct="1"/>
            <a:fld id="{FCC53F53-9447-4DD2-A279-81D32AC131E1}" type="slidenum">
              <a:rPr lang="en-US" altLang="zh-CN" b="0">
                <a:solidFill>
                  <a:srgbClr val="FF00FF"/>
                </a:solidFill>
              </a:rPr>
            </a:fld>
            <a:r>
              <a:rPr lang="en-US" altLang="zh-CN" b="0">
                <a:solidFill>
                  <a:srgbClr val="FF00FF"/>
                </a:solidFill>
              </a:rPr>
              <a:t>/22</a:t>
            </a:r>
            <a:endParaRPr lang="en-US" altLang="zh-CN" b="0">
              <a:solidFill>
                <a:srgbClr val="FF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893"/>
                                        </p:tgtEl>
                                        <p:attrNameLst>
                                          <p:attrName>style.visibility</p:attrName>
                                        </p:attrNameLst>
                                      </p:cBhvr>
                                      <p:to>
                                        <p:strVal val="visible"/>
                                      </p:to>
                                    </p:set>
                                    <p:animEffect transition="in" filter="wipe(left)">
                                      <p:cBhvr>
                                        <p:cTn id="7" dur="1000"/>
                                        <p:tgtEl>
                                          <p:spTgt spid="3289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894"/>
                                        </p:tgtEl>
                                        <p:attrNameLst>
                                          <p:attrName>style.visibility</p:attrName>
                                        </p:attrNameLst>
                                      </p:cBhvr>
                                      <p:to>
                                        <p:strVal val="visible"/>
                                      </p:to>
                                    </p:set>
                                    <p:animEffect transition="in" filter="blinds(horizontal)">
                                      <p:cBhvr>
                                        <p:cTn id="12" dur="500"/>
                                        <p:tgtEl>
                                          <p:spTgt spid="32894"/>
                                        </p:tgtEl>
                                      </p:cBhvr>
                                    </p:animEffect>
                                  </p:childTnLst>
                                </p:cTn>
                              </p:par>
                              <p:par>
                                <p:cTn id="13" presetID="3" presetClass="entr" presetSubtype="10" fill="hold" nodeType="withEffect">
                                  <p:stCondLst>
                                    <p:cond delay="0"/>
                                  </p:stCondLst>
                                  <p:childTnLst>
                                    <p:set>
                                      <p:cBhvr>
                                        <p:cTn id="14" dur="1" fill="hold">
                                          <p:stCondLst>
                                            <p:cond delay="0"/>
                                          </p:stCondLst>
                                        </p:cTn>
                                        <p:tgtEl>
                                          <p:spTgt spid="32905"/>
                                        </p:tgtEl>
                                        <p:attrNameLst>
                                          <p:attrName>style.visibility</p:attrName>
                                        </p:attrNameLst>
                                      </p:cBhvr>
                                      <p:to>
                                        <p:strVal val="visible"/>
                                      </p:to>
                                    </p:set>
                                    <p:animEffect transition="in" filter="blinds(horizontal)">
                                      <p:cBhvr>
                                        <p:cTn id="15" dur="500"/>
                                        <p:tgtEl>
                                          <p:spTgt spid="32905"/>
                                        </p:tgtEl>
                                      </p:cBhvr>
                                    </p:animEffect>
                                  </p:childTnLst>
                                </p:cTn>
                              </p:par>
                            </p:childTnLst>
                          </p:cTn>
                        </p:par>
                        <p:par>
                          <p:cTn id="16" fill="hold">
                            <p:stCondLst>
                              <p:cond delay="500"/>
                            </p:stCondLst>
                            <p:childTnLst>
                              <p:par>
                                <p:cTn id="17" presetID="3" presetClass="entr" presetSubtype="10" fill="hold" grpId="0" nodeType="afterEffect">
                                  <p:stCondLst>
                                    <p:cond delay="0"/>
                                  </p:stCondLst>
                                  <p:childTnLst>
                                    <p:set>
                                      <p:cBhvr>
                                        <p:cTn id="18" dur="1" fill="hold">
                                          <p:stCondLst>
                                            <p:cond delay="0"/>
                                          </p:stCondLst>
                                        </p:cTn>
                                        <p:tgtEl>
                                          <p:spTgt spid="32901"/>
                                        </p:tgtEl>
                                        <p:attrNameLst>
                                          <p:attrName>style.visibility</p:attrName>
                                        </p:attrNameLst>
                                      </p:cBhvr>
                                      <p:to>
                                        <p:strVal val="visible"/>
                                      </p:to>
                                    </p:set>
                                    <p:animEffect transition="in" filter="blinds(horizontal)">
                                      <p:cBhvr>
                                        <p:cTn id="19" dur="500"/>
                                        <p:tgtEl>
                                          <p:spTgt spid="3290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2898"/>
                                        </p:tgtEl>
                                        <p:attrNameLst>
                                          <p:attrName>style.visibility</p:attrName>
                                        </p:attrNameLst>
                                      </p:cBhvr>
                                      <p:to>
                                        <p:strVal val="visible"/>
                                      </p:to>
                                    </p:set>
                                    <p:animEffect transition="in" filter="blinds(horizontal)">
                                      <p:cBhvr>
                                        <p:cTn id="24" dur="500"/>
                                        <p:tgtEl>
                                          <p:spTgt spid="32898"/>
                                        </p:tgtEl>
                                      </p:cBhvr>
                                    </p:animEffect>
                                  </p:childTnLst>
                                </p:cTn>
                              </p:par>
                              <p:par>
                                <p:cTn id="25" presetID="3" presetClass="entr" presetSubtype="10" fill="hold" nodeType="withEffect">
                                  <p:stCondLst>
                                    <p:cond delay="0"/>
                                  </p:stCondLst>
                                  <p:childTnLst>
                                    <p:set>
                                      <p:cBhvr>
                                        <p:cTn id="26" dur="1" fill="hold">
                                          <p:stCondLst>
                                            <p:cond delay="0"/>
                                          </p:stCondLst>
                                        </p:cTn>
                                        <p:tgtEl>
                                          <p:spTgt spid="32895"/>
                                        </p:tgtEl>
                                        <p:attrNameLst>
                                          <p:attrName>style.visibility</p:attrName>
                                        </p:attrNameLst>
                                      </p:cBhvr>
                                      <p:to>
                                        <p:strVal val="visible"/>
                                      </p:to>
                                    </p:set>
                                    <p:animEffect transition="in" filter="blinds(horizontal)">
                                      <p:cBhvr>
                                        <p:cTn id="27" dur="500"/>
                                        <p:tgtEl>
                                          <p:spTgt spid="32895"/>
                                        </p:tgtEl>
                                      </p:cBhvr>
                                    </p:animEffect>
                                  </p:childTnLst>
                                </p:cTn>
                              </p:par>
                            </p:childTnLst>
                          </p:cTn>
                        </p:par>
                        <p:par>
                          <p:cTn id="28" fill="hold">
                            <p:stCondLst>
                              <p:cond delay="500"/>
                            </p:stCondLst>
                            <p:childTnLst>
                              <p:par>
                                <p:cTn id="29" presetID="3" presetClass="entr" presetSubtype="10" fill="hold" nodeType="afterEffect">
                                  <p:stCondLst>
                                    <p:cond delay="0"/>
                                  </p:stCondLst>
                                  <p:childTnLst>
                                    <p:set>
                                      <p:cBhvr>
                                        <p:cTn id="30" dur="1" fill="hold">
                                          <p:stCondLst>
                                            <p:cond delay="0"/>
                                          </p:stCondLst>
                                        </p:cTn>
                                        <p:tgtEl>
                                          <p:spTgt spid="32906"/>
                                        </p:tgtEl>
                                        <p:attrNameLst>
                                          <p:attrName>style.visibility</p:attrName>
                                        </p:attrNameLst>
                                      </p:cBhvr>
                                      <p:to>
                                        <p:strVal val="visible"/>
                                      </p:to>
                                    </p:set>
                                    <p:animEffect transition="in" filter="blinds(horizontal)">
                                      <p:cBhvr>
                                        <p:cTn id="31" dur="500"/>
                                        <p:tgtEl>
                                          <p:spTgt spid="32906"/>
                                        </p:tgtEl>
                                      </p:cBhvr>
                                    </p:animEffect>
                                  </p:childTnLst>
                                </p:cTn>
                              </p:par>
                            </p:childTnLst>
                          </p:cTn>
                        </p:par>
                        <p:par>
                          <p:cTn id="32" fill="hold">
                            <p:stCondLst>
                              <p:cond delay="1000"/>
                            </p:stCondLst>
                            <p:childTnLst>
                              <p:par>
                                <p:cTn id="33" presetID="3" presetClass="entr" presetSubtype="10" fill="hold" grpId="0" nodeType="afterEffect">
                                  <p:stCondLst>
                                    <p:cond delay="0"/>
                                  </p:stCondLst>
                                  <p:childTnLst>
                                    <p:set>
                                      <p:cBhvr>
                                        <p:cTn id="34" dur="1" fill="hold">
                                          <p:stCondLst>
                                            <p:cond delay="0"/>
                                          </p:stCondLst>
                                        </p:cTn>
                                        <p:tgtEl>
                                          <p:spTgt spid="32902"/>
                                        </p:tgtEl>
                                        <p:attrNameLst>
                                          <p:attrName>style.visibility</p:attrName>
                                        </p:attrNameLst>
                                      </p:cBhvr>
                                      <p:to>
                                        <p:strVal val="visible"/>
                                      </p:to>
                                    </p:set>
                                    <p:animEffect transition="in" filter="blinds(horizontal)">
                                      <p:cBhvr>
                                        <p:cTn id="35" dur="500"/>
                                        <p:tgtEl>
                                          <p:spTgt spid="3290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2899"/>
                                        </p:tgtEl>
                                        <p:attrNameLst>
                                          <p:attrName>style.visibility</p:attrName>
                                        </p:attrNameLst>
                                      </p:cBhvr>
                                      <p:to>
                                        <p:strVal val="visible"/>
                                      </p:to>
                                    </p:set>
                                    <p:animEffect transition="in" filter="blinds(horizontal)">
                                      <p:cBhvr>
                                        <p:cTn id="40" dur="500"/>
                                        <p:tgtEl>
                                          <p:spTgt spid="32899"/>
                                        </p:tgtEl>
                                      </p:cBhvr>
                                    </p:animEffect>
                                  </p:childTnLst>
                                </p:cTn>
                              </p:par>
                              <p:par>
                                <p:cTn id="41" presetID="3" presetClass="entr" presetSubtype="10" fill="hold" nodeType="withEffect">
                                  <p:stCondLst>
                                    <p:cond delay="0"/>
                                  </p:stCondLst>
                                  <p:childTnLst>
                                    <p:set>
                                      <p:cBhvr>
                                        <p:cTn id="42" dur="1" fill="hold">
                                          <p:stCondLst>
                                            <p:cond delay="0"/>
                                          </p:stCondLst>
                                        </p:cTn>
                                        <p:tgtEl>
                                          <p:spTgt spid="32896"/>
                                        </p:tgtEl>
                                        <p:attrNameLst>
                                          <p:attrName>style.visibility</p:attrName>
                                        </p:attrNameLst>
                                      </p:cBhvr>
                                      <p:to>
                                        <p:strVal val="visible"/>
                                      </p:to>
                                    </p:set>
                                    <p:animEffect transition="in" filter="blinds(horizontal)">
                                      <p:cBhvr>
                                        <p:cTn id="43" dur="500"/>
                                        <p:tgtEl>
                                          <p:spTgt spid="32896"/>
                                        </p:tgtEl>
                                      </p:cBhvr>
                                    </p:animEffect>
                                  </p:childTnLst>
                                </p:cTn>
                              </p:par>
                            </p:childTnLst>
                          </p:cTn>
                        </p:par>
                        <p:par>
                          <p:cTn id="44" fill="hold">
                            <p:stCondLst>
                              <p:cond delay="500"/>
                            </p:stCondLst>
                            <p:childTnLst>
                              <p:par>
                                <p:cTn id="45" presetID="3" presetClass="entr" presetSubtype="10" fill="hold" nodeType="afterEffect">
                                  <p:stCondLst>
                                    <p:cond delay="0"/>
                                  </p:stCondLst>
                                  <p:childTnLst>
                                    <p:set>
                                      <p:cBhvr>
                                        <p:cTn id="46" dur="1" fill="hold">
                                          <p:stCondLst>
                                            <p:cond delay="0"/>
                                          </p:stCondLst>
                                        </p:cTn>
                                        <p:tgtEl>
                                          <p:spTgt spid="32907"/>
                                        </p:tgtEl>
                                        <p:attrNameLst>
                                          <p:attrName>style.visibility</p:attrName>
                                        </p:attrNameLst>
                                      </p:cBhvr>
                                      <p:to>
                                        <p:strVal val="visible"/>
                                      </p:to>
                                    </p:set>
                                    <p:animEffect transition="in" filter="blinds(horizontal)">
                                      <p:cBhvr>
                                        <p:cTn id="47" dur="500"/>
                                        <p:tgtEl>
                                          <p:spTgt spid="32907"/>
                                        </p:tgtEl>
                                      </p:cBhvr>
                                    </p:animEffect>
                                  </p:childTnLst>
                                </p:cTn>
                              </p:par>
                            </p:childTnLst>
                          </p:cTn>
                        </p:par>
                        <p:par>
                          <p:cTn id="48" fill="hold">
                            <p:stCondLst>
                              <p:cond delay="1000"/>
                            </p:stCondLst>
                            <p:childTnLst>
                              <p:par>
                                <p:cTn id="49" presetID="3" presetClass="entr" presetSubtype="10" fill="hold" grpId="0" nodeType="afterEffect">
                                  <p:stCondLst>
                                    <p:cond delay="0"/>
                                  </p:stCondLst>
                                  <p:childTnLst>
                                    <p:set>
                                      <p:cBhvr>
                                        <p:cTn id="50" dur="1" fill="hold">
                                          <p:stCondLst>
                                            <p:cond delay="0"/>
                                          </p:stCondLst>
                                        </p:cTn>
                                        <p:tgtEl>
                                          <p:spTgt spid="32903"/>
                                        </p:tgtEl>
                                        <p:attrNameLst>
                                          <p:attrName>style.visibility</p:attrName>
                                        </p:attrNameLst>
                                      </p:cBhvr>
                                      <p:to>
                                        <p:strVal val="visible"/>
                                      </p:to>
                                    </p:set>
                                    <p:animEffect transition="in" filter="blinds(horizontal)">
                                      <p:cBhvr>
                                        <p:cTn id="51" dur="500"/>
                                        <p:tgtEl>
                                          <p:spTgt spid="3290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2900"/>
                                        </p:tgtEl>
                                        <p:attrNameLst>
                                          <p:attrName>style.visibility</p:attrName>
                                        </p:attrNameLst>
                                      </p:cBhvr>
                                      <p:to>
                                        <p:strVal val="visible"/>
                                      </p:to>
                                    </p:set>
                                    <p:animEffect transition="in" filter="blinds(horizontal)">
                                      <p:cBhvr>
                                        <p:cTn id="56" dur="500"/>
                                        <p:tgtEl>
                                          <p:spTgt spid="32900"/>
                                        </p:tgtEl>
                                      </p:cBhvr>
                                    </p:animEffect>
                                  </p:childTnLst>
                                </p:cTn>
                              </p:par>
                              <p:par>
                                <p:cTn id="57" presetID="3" presetClass="entr" presetSubtype="10" fill="hold" nodeType="withEffect">
                                  <p:stCondLst>
                                    <p:cond delay="0"/>
                                  </p:stCondLst>
                                  <p:childTnLst>
                                    <p:set>
                                      <p:cBhvr>
                                        <p:cTn id="58" dur="1" fill="hold">
                                          <p:stCondLst>
                                            <p:cond delay="0"/>
                                          </p:stCondLst>
                                        </p:cTn>
                                        <p:tgtEl>
                                          <p:spTgt spid="32897"/>
                                        </p:tgtEl>
                                        <p:attrNameLst>
                                          <p:attrName>style.visibility</p:attrName>
                                        </p:attrNameLst>
                                      </p:cBhvr>
                                      <p:to>
                                        <p:strVal val="visible"/>
                                      </p:to>
                                    </p:set>
                                    <p:animEffect transition="in" filter="blinds(horizontal)">
                                      <p:cBhvr>
                                        <p:cTn id="59" dur="500"/>
                                        <p:tgtEl>
                                          <p:spTgt spid="32897"/>
                                        </p:tgtEl>
                                      </p:cBhvr>
                                    </p:animEffect>
                                  </p:childTnLst>
                                </p:cTn>
                              </p:par>
                            </p:childTnLst>
                          </p:cTn>
                        </p:par>
                        <p:par>
                          <p:cTn id="60" fill="hold">
                            <p:stCondLst>
                              <p:cond delay="500"/>
                            </p:stCondLst>
                            <p:childTnLst>
                              <p:par>
                                <p:cTn id="61" presetID="3" presetClass="entr" presetSubtype="10" fill="hold" nodeType="afterEffect">
                                  <p:stCondLst>
                                    <p:cond delay="0"/>
                                  </p:stCondLst>
                                  <p:childTnLst>
                                    <p:set>
                                      <p:cBhvr>
                                        <p:cTn id="62" dur="1" fill="hold">
                                          <p:stCondLst>
                                            <p:cond delay="0"/>
                                          </p:stCondLst>
                                        </p:cTn>
                                        <p:tgtEl>
                                          <p:spTgt spid="32908"/>
                                        </p:tgtEl>
                                        <p:attrNameLst>
                                          <p:attrName>style.visibility</p:attrName>
                                        </p:attrNameLst>
                                      </p:cBhvr>
                                      <p:to>
                                        <p:strVal val="visible"/>
                                      </p:to>
                                    </p:set>
                                    <p:animEffect transition="in" filter="blinds(horizontal)">
                                      <p:cBhvr>
                                        <p:cTn id="63" dur="500"/>
                                        <p:tgtEl>
                                          <p:spTgt spid="32908"/>
                                        </p:tgtEl>
                                      </p:cBhvr>
                                    </p:animEffect>
                                  </p:childTnLst>
                                </p:cTn>
                              </p:par>
                            </p:childTnLst>
                          </p:cTn>
                        </p:par>
                        <p:par>
                          <p:cTn id="64" fill="hold">
                            <p:stCondLst>
                              <p:cond delay="1000"/>
                            </p:stCondLst>
                            <p:childTnLst>
                              <p:par>
                                <p:cTn id="65" presetID="3" presetClass="entr" presetSubtype="10" fill="hold" grpId="0" nodeType="afterEffect">
                                  <p:stCondLst>
                                    <p:cond delay="0"/>
                                  </p:stCondLst>
                                  <p:childTnLst>
                                    <p:set>
                                      <p:cBhvr>
                                        <p:cTn id="66" dur="1" fill="hold">
                                          <p:stCondLst>
                                            <p:cond delay="0"/>
                                          </p:stCondLst>
                                        </p:cTn>
                                        <p:tgtEl>
                                          <p:spTgt spid="32904"/>
                                        </p:tgtEl>
                                        <p:attrNameLst>
                                          <p:attrName>style.visibility</p:attrName>
                                        </p:attrNameLst>
                                      </p:cBhvr>
                                      <p:to>
                                        <p:strVal val="visible"/>
                                      </p:to>
                                    </p:set>
                                    <p:animEffect transition="in" filter="blinds(horizontal)">
                                      <p:cBhvr>
                                        <p:cTn id="67" dur="500"/>
                                        <p:tgtEl>
                                          <p:spTgt spid="32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93" grpId="0"/>
      <p:bldP spid="32894" grpId="0"/>
      <p:bldP spid="32898" grpId="0"/>
      <p:bldP spid="32899" grpId="0"/>
      <p:bldP spid="32900" grpId="0"/>
      <p:bldP spid="32901" grpId="0"/>
      <p:bldP spid="32902" grpId="0"/>
      <p:bldP spid="32903" grpId="0"/>
      <p:bldP spid="32904" grpId="0"/>
    </p:bldLst>
  </p:timing>
</p:sld>
</file>

<file path=ppt/tags/tag1.xml><?xml version="1.0" encoding="utf-8"?>
<p:tagLst xmlns:p="http://schemas.openxmlformats.org/presentationml/2006/main">
  <p:tag name="KSO_WPP_MARK_KEY" val="31819671-1b1d-4959-86f1-d8a2c82508e4"/>
  <p:tag name="COMMONDATA" val="eyJoZGlkIjoiOGQzNzI3ODYxZGU5ZmExN2U4ZTQ2ZWZjMTViYzEzOTQ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3829</Words>
  <Application>WPS 演示</Application>
  <PresentationFormat>全屏显示(4:3)</PresentationFormat>
  <Paragraphs>700</Paragraphs>
  <Slides>31</Slides>
  <Notes>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88</vt:i4>
      </vt:variant>
      <vt:variant>
        <vt:lpstr>幻灯片标题</vt:lpstr>
      </vt:variant>
      <vt:variant>
        <vt:i4>31</vt:i4>
      </vt:variant>
    </vt:vector>
  </HeadingPairs>
  <TitlesOfParts>
    <vt:vector size="135" baseType="lpstr">
      <vt:lpstr>Arial</vt:lpstr>
      <vt:lpstr>宋体</vt:lpstr>
      <vt:lpstr>Wingdings</vt:lpstr>
      <vt:lpstr>Times New Roman</vt:lpstr>
      <vt:lpstr>楷体_GB2312</vt:lpstr>
      <vt:lpstr>华文仿宋</vt:lpstr>
      <vt:lpstr>华文中宋</vt:lpstr>
      <vt:lpstr>新宋体</vt:lpstr>
      <vt:lpstr>仿宋_GB2312</vt:lpstr>
      <vt:lpstr>黑体</vt:lpstr>
      <vt:lpstr>微软雅黑</vt:lpstr>
      <vt:lpstr>Arial Unicode MS</vt:lpstr>
      <vt:lpstr>Monotype Sorts</vt:lpstr>
      <vt:lpstr>Wingdings</vt:lpstr>
      <vt:lpstr>幼圆</vt:lpstr>
      <vt:lpstr>默认设计模板</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固体物理简介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一、晶体结构</vt:lpstr>
      <vt:lpstr>晶体结构</vt:lpstr>
      <vt:lpstr>晶体结构</vt:lpstr>
      <vt:lpstr>晶体结构</vt:lpstr>
      <vt:lpstr>晶体结构</vt:lpstr>
      <vt:lpstr>晶体结构</vt:lpstr>
      <vt:lpstr>晶体结构</vt:lpstr>
      <vt:lpstr>PowerPoint 演示文稿</vt:lpstr>
      <vt:lpstr>PowerPoint 演示文稿</vt:lpstr>
      <vt:lpstr>PowerPoint 演示文稿</vt:lpstr>
    </vt:vector>
  </TitlesOfParts>
  <Company>xian jiaotong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下册-大学物理</dc:title>
  <dc:creator>yzhang</dc:creator>
  <cp:lastModifiedBy>pc</cp:lastModifiedBy>
  <cp:revision>1564</cp:revision>
  <cp:lastPrinted>2022-12-19T11:21:00Z</cp:lastPrinted>
  <dcterms:created xsi:type="dcterms:W3CDTF">1998-11-21T01:35:00Z</dcterms:created>
  <dcterms:modified xsi:type="dcterms:W3CDTF">2023-01-27T03:46:36Z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EDF1A059FC7844E0BF58663CB5C883A5</vt:lpwstr>
  </property>
  <property fmtid="{D5CDD505-2E9C-101B-9397-08002B2CF9AE}" pid="3" name="KSOProductBuildVer">
    <vt:lpwstr>2052-11.1.0.13703</vt:lpwstr>
  </property>
</Properties>
</file>